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53" r:id="rId4"/>
  </p:sldMasterIdLst>
  <p:notesMasterIdLst>
    <p:notesMasterId r:id="rId21"/>
  </p:notesMasterIdLst>
  <p:handoutMasterIdLst>
    <p:handoutMasterId r:id="rId22"/>
  </p:handoutMasterIdLst>
  <p:sldIdLst>
    <p:sldId id="266" r:id="rId5"/>
    <p:sldId id="261" r:id="rId6"/>
    <p:sldId id="445" r:id="rId7"/>
    <p:sldId id="449" r:id="rId8"/>
    <p:sldId id="349" r:id="rId9"/>
    <p:sldId id="350" r:id="rId10"/>
    <p:sldId id="360" r:id="rId11"/>
    <p:sldId id="361" r:id="rId12"/>
    <p:sldId id="362" r:id="rId13"/>
    <p:sldId id="363" r:id="rId14"/>
    <p:sldId id="352" r:id="rId15"/>
    <p:sldId id="451" r:id="rId16"/>
    <p:sldId id="364" r:id="rId17"/>
    <p:sldId id="448" r:id="rId18"/>
    <p:sldId id="450" r:id="rId19"/>
    <p:sldId id="405"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406">
          <p15:clr>
            <a:srgbClr val="A4A3A4"/>
          </p15:clr>
        </p15:guide>
        <p15:guide id="3" pos="2880">
          <p15:clr>
            <a:srgbClr val="A4A3A4"/>
          </p15:clr>
        </p15:guide>
        <p15:guide id="4" orient="horz" pos="2114">
          <p15:clr>
            <a:srgbClr val="A4A3A4"/>
          </p15:clr>
        </p15:guide>
        <p15:guide id="5" pos="2759">
          <p15:clr>
            <a:srgbClr val="A4A3A4"/>
          </p15:clr>
        </p15:guide>
        <p15:guide id="6" pos="202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0080"/>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9" d="100"/>
          <a:sy n="79" d="100"/>
        </p:scale>
        <p:origin x="1570" y="72"/>
      </p:cViewPr>
      <p:guideLst>
        <p:guide orient="horz" pos="2160"/>
        <p:guide pos="2406"/>
        <p:guide pos="2880"/>
        <p:guide orient="horz" pos="2114"/>
        <p:guide pos="2759"/>
        <p:guide pos="202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nidala Divyan Munirathnam" userId="S::kdm2@np.edu.sg::e2ebfe62-6476-4e76-a844-708e2daa31c3" providerId="AD" clId="Web-{37609D67-5AA0-4253-BFBD-24B03D275259}"/>
    <pc:docChg chg="modSld">
      <pc:chgData name="Konidala Divyan Munirathnam" userId="S::kdm2@np.edu.sg::e2ebfe62-6476-4e76-a844-708e2daa31c3" providerId="AD" clId="Web-{37609D67-5AA0-4253-BFBD-24B03D275259}" dt="2018-04-15T16:16:36.854" v="1"/>
      <pc:docMkLst>
        <pc:docMk/>
      </pc:docMkLst>
      <pc:sldChg chg="modSp">
        <pc:chgData name="Konidala Divyan Munirathnam" userId="S::kdm2@np.edu.sg::e2ebfe62-6476-4e76-a844-708e2daa31c3" providerId="AD" clId="Web-{37609D67-5AA0-4253-BFBD-24B03D275259}" dt="2018-04-15T16:16:36.838" v="0"/>
        <pc:sldMkLst>
          <pc:docMk/>
          <pc:sldMk cId="1857234291" sldId="358"/>
        </pc:sldMkLst>
        <pc:spChg chg="mod">
          <ac:chgData name="Konidala Divyan Munirathnam" userId="S::kdm2@np.edu.sg::e2ebfe62-6476-4e76-a844-708e2daa31c3" providerId="AD" clId="Web-{37609D67-5AA0-4253-BFBD-24B03D275259}" dt="2018-04-15T16:16:36.838" v="0"/>
          <ac:spMkLst>
            <pc:docMk/>
            <pc:sldMk cId="1857234291" sldId="358"/>
            <ac:spMk id="8" creationId="{00000000-0000-0000-0000-000000000000}"/>
          </ac:spMkLst>
        </pc:spChg>
      </pc:sldChg>
    </pc:docChg>
  </pc:docChgLst>
  <pc:docChgLst>
    <pc:chgData name="Konidala Divyan Munirathnam" userId="e2ebfe62-6476-4e76-a844-708e2daa31c3" providerId="ADAL" clId="{163F9AE8-5865-48BA-8E4B-EB0FC0A4A390}"/>
    <pc:docChg chg="custSel modSld">
      <pc:chgData name="Konidala Divyan Munirathnam" userId="e2ebfe62-6476-4e76-a844-708e2daa31c3" providerId="ADAL" clId="{163F9AE8-5865-48BA-8E4B-EB0FC0A4A390}" dt="2018-04-15T16:13:32.592" v="265"/>
      <pc:docMkLst>
        <pc:docMk/>
      </pc:docMkLst>
      <pc:sldChg chg="modSp">
        <pc:chgData name="Konidala Divyan Munirathnam" userId="e2ebfe62-6476-4e76-a844-708e2daa31c3" providerId="ADAL" clId="{163F9AE8-5865-48BA-8E4B-EB0FC0A4A390}" dt="2018-04-15T16:13:32.592" v="265"/>
        <pc:sldMkLst>
          <pc:docMk/>
          <pc:sldMk cId="2058735270" sldId="353"/>
        </pc:sldMkLst>
        <pc:spChg chg="mod">
          <ac:chgData name="Konidala Divyan Munirathnam" userId="e2ebfe62-6476-4e76-a844-708e2daa31c3" providerId="ADAL" clId="{163F9AE8-5865-48BA-8E4B-EB0FC0A4A390}" dt="2018-04-15T16:13:32.592" v="265"/>
          <ac:spMkLst>
            <pc:docMk/>
            <pc:sldMk cId="2058735270" sldId="353"/>
            <ac:spMk id="5" creationId="{00000000-0000-0000-0000-000000000000}"/>
          </ac:spMkLst>
        </pc:spChg>
      </pc:sldChg>
      <pc:sldChg chg="modSp">
        <pc:chgData name="Konidala Divyan Munirathnam" userId="e2ebfe62-6476-4e76-a844-708e2daa31c3" providerId="ADAL" clId="{163F9AE8-5865-48BA-8E4B-EB0FC0A4A390}" dt="2018-04-15T15:57:51.035" v="4" actId="20577"/>
        <pc:sldMkLst>
          <pc:docMk/>
          <pc:sldMk cId="1857234291" sldId="358"/>
        </pc:sldMkLst>
        <pc:spChg chg="mod">
          <ac:chgData name="Konidala Divyan Munirathnam" userId="e2ebfe62-6476-4e76-a844-708e2daa31c3" providerId="ADAL" clId="{163F9AE8-5865-48BA-8E4B-EB0FC0A4A390}" dt="2018-04-15T15:57:51.035" v="4" actId="20577"/>
          <ac:spMkLst>
            <pc:docMk/>
            <pc:sldMk cId="1857234291" sldId="358"/>
            <ac:spMk id="8" creationId="{00000000-0000-0000-0000-000000000000}"/>
          </ac:spMkLst>
        </pc:spChg>
      </pc:sldChg>
      <pc:sldChg chg="modSp">
        <pc:chgData name="Konidala Divyan Munirathnam" userId="e2ebfe62-6476-4e76-a844-708e2daa31c3" providerId="ADAL" clId="{163F9AE8-5865-48BA-8E4B-EB0FC0A4A390}" dt="2018-04-15T16:10:12.858" v="205" actId="20577"/>
        <pc:sldMkLst>
          <pc:docMk/>
          <pc:sldMk cId="4282871085" sldId="364"/>
        </pc:sldMkLst>
        <pc:spChg chg="mod">
          <ac:chgData name="Konidala Divyan Munirathnam" userId="e2ebfe62-6476-4e76-a844-708e2daa31c3" providerId="ADAL" clId="{163F9AE8-5865-48BA-8E4B-EB0FC0A4A390}" dt="2018-04-15T16:02:37.141" v="85" actId="20577"/>
          <ac:spMkLst>
            <pc:docMk/>
            <pc:sldMk cId="4282871085" sldId="364"/>
            <ac:spMk id="6" creationId="{00000000-0000-0000-0000-000000000000}"/>
          </ac:spMkLst>
        </pc:spChg>
        <pc:spChg chg="mod">
          <ac:chgData name="Konidala Divyan Munirathnam" userId="e2ebfe62-6476-4e76-a844-708e2daa31c3" providerId="ADAL" clId="{163F9AE8-5865-48BA-8E4B-EB0FC0A4A390}" dt="2018-04-15T16:10:12.858" v="205" actId="20577"/>
          <ac:spMkLst>
            <pc:docMk/>
            <pc:sldMk cId="4282871085" sldId="364"/>
            <ac:spMk id="7"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4A7434-A34C-D840-A26F-22ED13A4DFDD}" type="doc">
      <dgm:prSet loTypeId="urn:microsoft.com/office/officeart/2008/layout/VerticalCurvedList" loCatId="" qsTypeId="urn:microsoft.com/office/officeart/2005/8/quickstyle/simple4" qsCatId="simple" csTypeId="urn:microsoft.com/office/officeart/2005/8/colors/colorful1" csCatId="colorful" phldr="1"/>
      <dgm:spPr/>
      <dgm:t>
        <a:bodyPr/>
        <a:lstStyle/>
        <a:p>
          <a:endParaRPr lang="en-US"/>
        </a:p>
      </dgm:t>
    </dgm:pt>
    <dgm:pt modelId="{76FC3118-C579-D44A-B50B-A6F7A3508B40}">
      <dgm:prSet phldrT="[Text]"/>
      <dgm:spPr/>
      <dgm:t>
        <a:bodyPr/>
        <a:lstStyle/>
        <a:p>
          <a:r>
            <a:rPr lang="en-US" dirty="0"/>
            <a:t>Holistic Security</a:t>
          </a:r>
        </a:p>
      </dgm:t>
    </dgm:pt>
    <dgm:pt modelId="{BD99BB3F-AF74-AA48-B403-07AA679614D9}" type="parTrans" cxnId="{A369C1B6-9F3C-2640-9E86-3F49908644D6}">
      <dgm:prSet/>
      <dgm:spPr/>
      <dgm:t>
        <a:bodyPr/>
        <a:lstStyle/>
        <a:p>
          <a:endParaRPr lang="en-US"/>
        </a:p>
      </dgm:t>
    </dgm:pt>
    <dgm:pt modelId="{51E70833-6C74-A64D-8A1C-320B63437ABE}" type="sibTrans" cxnId="{A369C1B6-9F3C-2640-9E86-3F49908644D6}">
      <dgm:prSet/>
      <dgm:spPr/>
      <dgm:t>
        <a:bodyPr/>
        <a:lstStyle/>
        <a:p>
          <a:endParaRPr lang="en-US"/>
        </a:p>
      </dgm:t>
    </dgm:pt>
    <dgm:pt modelId="{B148E4E7-B938-5B46-845B-A75FA8E2B83A}">
      <dgm:prSet phldrT="[Text]"/>
      <dgm:spPr/>
      <dgm:t>
        <a:bodyPr/>
        <a:lstStyle/>
        <a:p>
          <a:r>
            <a:rPr lang="en-US" dirty="0"/>
            <a:t>Mission 3.3: Your First Razor Pages Application </a:t>
          </a:r>
        </a:p>
      </dgm:t>
    </dgm:pt>
    <dgm:pt modelId="{D28508D8-4CC0-3A45-8D34-BA8C8FD12DCE}" type="parTrans" cxnId="{3CC8EEB4-516B-6C46-8BFB-C1D802076070}">
      <dgm:prSet/>
      <dgm:spPr/>
      <dgm:t>
        <a:bodyPr/>
        <a:lstStyle/>
        <a:p>
          <a:endParaRPr lang="en-US"/>
        </a:p>
      </dgm:t>
    </dgm:pt>
    <dgm:pt modelId="{5C2352D7-EABA-2142-A8EB-56341F23FFB6}" type="sibTrans" cxnId="{3CC8EEB4-516B-6C46-8BFB-C1D802076070}">
      <dgm:prSet/>
      <dgm:spPr/>
      <dgm:t>
        <a:bodyPr/>
        <a:lstStyle/>
        <a:p>
          <a:endParaRPr lang="en-US"/>
        </a:p>
      </dgm:t>
    </dgm:pt>
    <dgm:pt modelId="{00F04993-7649-4BA3-A4F6-8B9A42B4F519}">
      <dgm:prSet phldrT="[Text]"/>
      <dgm:spPr/>
      <dgm:t>
        <a:bodyPr/>
        <a:lstStyle/>
        <a:p>
          <a:r>
            <a:rPr lang="en-US" baseline="0" dirty="0"/>
            <a:t>Mission 2.1: Secure Software Concepts</a:t>
          </a:r>
          <a:endParaRPr lang="en-US" dirty="0"/>
        </a:p>
      </dgm:t>
    </dgm:pt>
    <dgm:pt modelId="{65A8205C-BD26-4CF5-B341-CC2ABE32B283}" type="parTrans" cxnId="{AE6C10CB-16B0-4B38-BE63-4FD858475AB2}">
      <dgm:prSet/>
      <dgm:spPr/>
      <dgm:t>
        <a:bodyPr/>
        <a:lstStyle/>
        <a:p>
          <a:endParaRPr lang="en-US"/>
        </a:p>
      </dgm:t>
    </dgm:pt>
    <dgm:pt modelId="{50DE1C0C-543D-40F4-A672-623222BBEB70}" type="sibTrans" cxnId="{AE6C10CB-16B0-4B38-BE63-4FD858475AB2}">
      <dgm:prSet/>
      <dgm:spPr/>
      <dgm:t>
        <a:bodyPr/>
        <a:lstStyle/>
        <a:p>
          <a:endParaRPr lang="en-US"/>
        </a:p>
      </dgm:t>
    </dgm:pt>
    <dgm:pt modelId="{2514FF71-E799-4EAA-84EC-3BB67C2482B1}">
      <dgm:prSet phldrT="[Text]"/>
      <dgm:spPr/>
      <dgm:t>
        <a:bodyPr/>
        <a:lstStyle/>
        <a:p>
          <a:r>
            <a:rPr lang="en-US" dirty="0"/>
            <a:t>Secure Software Implementation Challenges</a:t>
          </a:r>
        </a:p>
      </dgm:t>
    </dgm:pt>
    <dgm:pt modelId="{5449C2E7-9FFF-439C-8432-DD471B730B33}" type="parTrans" cxnId="{56BC8ECA-921E-40F8-81F1-E8FBABC0F74E}">
      <dgm:prSet/>
      <dgm:spPr/>
      <dgm:t>
        <a:bodyPr/>
        <a:lstStyle/>
        <a:p>
          <a:endParaRPr lang="en-US"/>
        </a:p>
      </dgm:t>
    </dgm:pt>
    <dgm:pt modelId="{6936E64F-545C-4577-9072-D4C1AE7F5B42}" type="sibTrans" cxnId="{56BC8ECA-921E-40F8-81F1-E8FBABC0F74E}">
      <dgm:prSet/>
      <dgm:spPr/>
      <dgm:t>
        <a:bodyPr/>
        <a:lstStyle/>
        <a:p>
          <a:endParaRPr lang="en-US"/>
        </a:p>
      </dgm:t>
    </dgm:pt>
    <dgm:pt modelId="{9F99D337-DAE4-4EC4-93BB-84206C8AD1D7}">
      <dgm:prSet phldrT="[Text]"/>
      <dgm:spPr/>
      <dgm:t>
        <a:bodyPr/>
        <a:lstStyle/>
        <a:p>
          <a:r>
            <a:rPr lang="en-US"/>
            <a:t>Introduction to Razor Pages</a:t>
          </a:r>
        </a:p>
      </dgm:t>
    </dgm:pt>
    <dgm:pt modelId="{4AAFB402-284D-495F-865D-3205CBB822EA}" type="parTrans" cxnId="{901EACA0-5648-42C7-A055-A8746CA09B52}">
      <dgm:prSet/>
      <dgm:spPr/>
      <dgm:t>
        <a:bodyPr/>
        <a:lstStyle/>
        <a:p>
          <a:endParaRPr lang="en-SG"/>
        </a:p>
      </dgm:t>
    </dgm:pt>
    <dgm:pt modelId="{BC5084FF-6D3B-45DB-AF55-26717AA1D8DA}" type="sibTrans" cxnId="{901EACA0-5648-42C7-A055-A8746CA09B52}">
      <dgm:prSet/>
      <dgm:spPr/>
      <dgm:t>
        <a:bodyPr/>
        <a:lstStyle/>
        <a:p>
          <a:endParaRPr lang="en-SG"/>
        </a:p>
      </dgm:t>
    </dgm:pt>
    <dgm:pt modelId="{40FAFE26-C000-45F2-B750-AC1EBB2FA8AD}">
      <dgm:prSet phldrT="[Text]"/>
      <dgm:spPr/>
      <dgm:t>
        <a:bodyPr/>
        <a:lstStyle/>
        <a:p>
          <a:r>
            <a:rPr lang="en-US" dirty="0"/>
            <a:t>Remote Learning Instructions</a:t>
          </a:r>
        </a:p>
      </dgm:t>
    </dgm:pt>
    <dgm:pt modelId="{FCF4C77A-DD31-4052-8A23-7C7AAFA1C1D2}" type="parTrans" cxnId="{A128AFC4-DC68-4EF4-AE98-402AC573583A}">
      <dgm:prSet/>
      <dgm:spPr/>
      <dgm:t>
        <a:bodyPr/>
        <a:lstStyle/>
        <a:p>
          <a:endParaRPr lang="en-SG"/>
        </a:p>
      </dgm:t>
    </dgm:pt>
    <dgm:pt modelId="{8A85E236-70AB-45BD-8992-6145290D13E3}" type="sibTrans" cxnId="{A128AFC4-DC68-4EF4-AE98-402AC573583A}">
      <dgm:prSet/>
      <dgm:spPr/>
      <dgm:t>
        <a:bodyPr/>
        <a:lstStyle/>
        <a:p>
          <a:endParaRPr lang="en-SG"/>
        </a:p>
      </dgm:t>
    </dgm:pt>
    <dgm:pt modelId="{FACA2EB4-7352-3848-9C7B-BEC9D897A791}" type="pres">
      <dgm:prSet presAssocID="{E74A7434-A34C-D840-A26F-22ED13A4DFDD}" presName="Name0" presStyleCnt="0">
        <dgm:presLayoutVars>
          <dgm:chMax val="7"/>
          <dgm:chPref val="7"/>
          <dgm:dir/>
        </dgm:presLayoutVars>
      </dgm:prSet>
      <dgm:spPr/>
      <dgm:t>
        <a:bodyPr/>
        <a:lstStyle/>
        <a:p>
          <a:endParaRPr lang="en-US"/>
        </a:p>
      </dgm:t>
    </dgm:pt>
    <dgm:pt modelId="{312F260F-0160-C343-B3E6-1BFAA47C3917}" type="pres">
      <dgm:prSet presAssocID="{E74A7434-A34C-D840-A26F-22ED13A4DFDD}" presName="Name1" presStyleCnt="0"/>
      <dgm:spPr/>
    </dgm:pt>
    <dgm:pt modelId="{F0734DC9-3E71-164C-A000-E95149639F1E}" type="pres">
      <dgm:prSet presAssocID="{E74A7434-A34C-D840-A26F-22ED13A4DFDD}" presName="cycle" presStyleCnt="0"/>
      <dgm:spPr/>
    </dgm:pt>
    <dgm:pt modelId="{EFAE883E-5B32-9543-99CF-193EEB61D6C5}" type="pres">
      <dgm:prSet presAssocID="{E74A7434-A34C-D840-A26F-22ED13A4DFDD}" presName="srcNode" presStyleLbl="node1" presStyleIdx="0" presStyleCnt="6"/>
      <dgm:spPr/>
    </dgm:pt>
    <dgm:pt modelId="{04932873-04F1-1948-9D09-1DEBC426018D}" type="pres">
      <dgm:prSet presAssocID="{E74A7434-A34C-D840-A26F-22ED13A4DFDD}" presName="conn" presStyleLbl="parChTrans1D2" presStyleIdx="0" presStyleCnt="1"/>
      <dgm:spPr/>
      <dgm:t>
        <a:bodyPr/>
        <a:lstStyle/>
        <a:p>
          <a:endParaRPr lang="en-US"/>
        </a:p>
      </dgm:t>
    </dgm:pt>
    <dgm:pt modelId="{7D2544BA-1B36-4B41-B78C-90DCEC926C24}" type="pres">
      <dgm:prSet presAssocID="{E74A7434-A34C-D840-A26F-22ED13A4DFDD}" presName="extraNode" presStyleLbl="node1" presStyleIdx="0" presStyleCnt="6"/>
      <dgm:spPr/>
    </dgm:pt>
    <dgm:pt modelId="{0044D4CB-C82E-4642-92FE-FBF8D6533890}" type="pres">
      <dgm:prSet presAssocID="{E74A7434-A34C-D840-A26F-22ED13A4DFDD}" presName="dstNode" presStyleLbl="node1" presStyleIdx="0" presStyleCnt="6"/>
      <dgm:spPr/>
    </dgm:pt>
    <dgm:pt modelId="{BC28071E-34F1-437F-A3BA-D4113BCA90D9}" type="pres">
      <dgm:prSet presAssocID="{40FAFE26-C000-45F2-B750-AC1EBB2FA8AD}" presName="text_1" presStyleLbl="node1" presStyleIdx="0" presStyleCnt="6">
        <dgm:presLayoutVars>
          <dgm:bulletEnabled val="1"/>
        </dgm:presLayoutVars>
      </dgm:prSet>
      <dgm:spPr/>
      <dgm:t>
        <a:bodyPr/>
        <a:lstStyle/>
        <a:p>
          <a:endParaRPr lang="en-US"/>
        </a:p>
      </dgm:t>
    </dgm:pt>
    <dgm:pt modelId="{74A76CC8-C923-4803-927B-FB7D3494578C}" type="pres">
      <dgm:prSet presAssocID="{40FAFE26-C000-45F2-B750-AC1EBB2FA8AD}" presName="accent_1" presStyleCnt="0"/>
      <dgm:spPr/>
    </dgm:pt>
    <dgm:pt modelId="{F48132E3-75B9-4704-B78C-FD1C4C38C1F6}" type="pres">
      <dgm:prSet presAssocID="{40FAFE26-C000-45F2-B750-AC1EBB2FA8AD}" presName="accentRepeatNode" presStyleLbl="solidFgAcc1" presStyleIdx="0" presStyleCnt="6"/>
      <dgm:spPr/>
    </dgm:pt>
    <dgm:pt modelId="{23731E51-BCB6-4D91-BCE5-2EB6E7119ADB}" type="pres">
      <dgm:prSet presAssocID="{76FC3118-C579-D44A-B50B-A6F7A3508B40}" presName="text_2" presStyleLbl="node1" presStyleIdx="1" presStyleCnt="6">
        <dgm:presLayoutVars>
          <dgm:bulletEnabled val="1"/>
        </dgm:presLayoutVars>
      </dgm:prSet>
      <dgm:spPr/>
      <dgm:t>
        <a:bodyPr/>
        <a:lstStyle/>
        <a:p>
          <a:endParaRPr lang="en-US"/>
        </a:p>
      </dgm:t>
    </dgm:pt>
    <dgm:pt modelId="{44AD0F71-7587-4855-A743-F5E04F2BEC8D}" type="pres">
      <dgm:prSet presAssocID="{76FC3118-C579-D44A-B50B-A6F7A3508B40}" presName="accent_2" presStyleCnt="0"/>
      <dgm:spPr/>
    </dgm:pt>
    <dgm:pt modelId="{CDE0C9D9-3EFE-4349-A8E6-3D404E6CBE93}" type="pres">
      <dgm:prSet presAssocID="{76FC3118-C579-D44A-B50B-A6F7A3508B40}" presName="accentRepeatNode" presStyleLbl="solidFgAcc1" presStyleIdx="1" presStyleCnt="6"/>
      <dgm:spPr/>
    </dgm:pt>
    <dgm:pt modelId="{AE4772B2-9959-4B7B-893A-55538054331E}" type="pres">
      <dgm:prSet presAssocID="{2514FF71-E799-4EAA-84EC-3BB67C2482B1}" presName="text_3" presStyleLbl="node1" presStyleIdx="2" presStyleCnt="6">
        <dgm:presLayoutVars>
          <dgm:bulletEnabled val="1"/>
        </dgm:presLayoutVars>
      </dgm:prSet>
      <dgm:spPr/>
      <dgm:t>
        <a:bodyPr/>
        <a:lstStyle/>
        <a:p>
          <a:endParaRPr lang="en-US"/>
        </a:p>
      </dgm:t>
    </dgm:pt>
    <dgm:pt modelId="{CA46BC57-A22E-426A-8544-99F3BF3CC274}" type="pres">
      <dgm:prSet presAssocID="{2514FF71-E799-4EAA-84EC-3BB67C2482B1}" presName="accent_3" presStyleCnt="0"/>
      <dgm:spPr/>
    </dgm:pt>
    <dgm:pt modelId="{EC2220A2-55CC-4B98-B97B-F0CA1612BE09}" type="pres">
      <dgm:prSet presAssocID="{2514FF71-E799-4EAA-84EC-3BB67C2482B1}" presName="accentRepeatNode" presStyleLbl="solidFgAcc1" presStyleIdx="2" presStyleCnt="6"/>
      <dgm:spPr/>
    </dgm:pt>
    <dgm:pt modelId="{39A32FBF-4E7B-4B25-9ED5-764412B3BE88}" type="pres">
      <dgm:prSet presAssocID="{9F99D337-DAE4-4EC4-93BB-84206C8AD1D7}" presName="text_4" presStyleLbl="node1" presStyleIdx="3" presStyleCnt="6">
        <dgm:presLayoutVars>
          <dgm:bulletEnabled val="1"/>
        </dgm:presLayoutVars>
      </dgm:prSet>
      <dgm:spPr/>
      <dgm:t>
        <a:bodyPr/>
        <a:lstStyle/>
        <a:p>
          <a:endParaRPr lang="en-US"/>
        </a:p>
      </dgm:t>
    </dgm:pt>
    <dgm:pt modelId="{7B63B88C-0591-4799-8705-DB032B5BCBF7}" type="pres">
      <dgm:prSet presAssocID="{9F99D337-DAE4-4EC4-93BB-84206C8AD1D7}" presName="accent_4" presStyleCnt="0"/>
      <dgm:spPr/>
    </dgm:pt>
    <dgm:pt modelId="{EAE950E0-4D03-4B96-B8D5-BED122FF6290}" type="pres">
      <dgm:prSet presAssocID="{9F99D337-DAE4-4EC4-93BB-84206C8AD1D7}" presName="accentRepeatNode" presStyleLbl="solidFgAcc1" presStyleIdx="3" presStyleCnt="6"/>
      <dgm:spPr/>
    </dgm:pt>
    <dgm:pt modelId="{A5953A4E-901E-47E9-9115-3C06A86DA1DD}" type="pres">
      <dgm:prSet presAssocID="{00F04993-7649-4BA3-A4F6-8B9A42B4F519}" presName="text_5" presStyleLbl="node1" presStyleIdx="4" presStyleCnt="6">
        <dgm:presLayoutVars>
          <dgm:bulletEnabled val="1"/>
        </dgm:presLayoutVars>
      </dgm:prSet>
      <dgm:spPr/>
      <dgm:t>
        <a:bodyPr/>
        <a:lstStyle/>
        <a:p>
          <a:endParaRPr lang="en-US"/>
        </a:p>
      </dgm:t>
    </dgm:pt>
    <dgm:pt modelId="{405AEE3A-18B7-436F-860C-E0B31E79375E}" type="pres">
      <dgm:prSet presAssocID="{00F04993-7649-4BA3-A4F6-8B9A42B4F519}" presName="accent_5" presStyleCnt="0"/>
      <dgm:spPr/>
    </dgm:pt>
    <dgm:pt modelId="{DFCC0320-E3A1-4F51-99C6-10D8A0021292}" type="pres">
      <dgm:prSet presAssocID="{00F04993-7649-4BA3-A4F6-8B9A42B4F519}" presName="accentRepeatNode" presStyleLbl="solidFgAcc1" presStyleIdx="4" presStyleCnt="6"/>
      <dgm:spPr/>
    </dgm:pt>
    <dgm:pt modelId="{CA7FCC16-DC2E-4869-92DF-8B92CFB5EF82}" type="pres">
      <dgm:prSet presAssocID="{B148E4E7-B938-5B46-845B-A75FA8E2B83A}" presName="text_6" presStyleLbl="node1" presStyleIdx="5" presStyleCnt="6">
        <dgm:presLayoutVars>
          <dgm:bulletEnabled val="1"/>
        </dgm:presLayoutVars>
      </dgm:prSet>
      <dgm:spPr/>
      <dgm:t>
        <a:bodyPr/>
        <a:lstStyle/>
        <a:p>
          <a:endParaRPr lang="en-US"/>
        </a:p>
      </dgm:t>
    </dgm:pt>
    <dgm:pt modelId="{749462E5-3EB1-473B-B77E-D8513F83CB6D}" type="pres">
      <dgm:prSet presAssocID="{B148E4E7-B938-5B46-845B-A75FA8E2B83A}" presName="accent_6" presStyleCnt="0"/>
      <dgm:spPr/>
    </dgm:pt>
    <dgm:pt modelId="{19E19582-2832-C945-B57C-A337B7476B60}" type="pres">
      <dgm:prSet presAssocID="{B148E4E7-B938-5B46-845B-A75FA8E2B83A}" presName="accentRepeatNode" presStyleLbl="solidFgAcc1" presStyleIdx="5" presStyleCnt="6"/>
      <dgm:spPr/>
    </dgm:pt>
  </dgm:ptLst>
  <dgm:cxnLst>
    <dgm:cxn modelId="{DB9DE7DF-ACFE-496E-A11F-926032BA38A5}" type="presOf" srcId="{40FAFE26-C000-45F2-B750-AC1EBB2FA8AD}" destId="{BC28071E-34F1-437F-A3BA-D4113BCA90D9}" srcOrd="0" destOrd="0" presId="urn:microsoft.com/office/officeart/2008/layout/VerticalCurvedList"/>
    <dgm:cxn modelId="{23EBB80A-9EC3-4406-8C77-243832CC726F}" type="presOf" srcId="{8A85E236-70AB-45BD-8992-6145290D13E3}" destId="{04932873-04F1-1948-9D09-1DEBC426018D}" srcOrd="0" destOrd="0" presId="urn:microsoft.com/office/officeart/2008/layout/VerticalCurvedList"/>
    <dgm:cxn modelId="{AE6C10CB-16B0-4B38-BE63-4FD858475AB2}" srcId="{E74A7434-A34C-D840-A26F-22ED13A4DFDD}" destId="{00F04993-7649-4BA3-A4F6-8B9A42B4F519}" srcOrd="4" destOrd="0" parTransId="{65A8205C-BD26-4CF5-B341-CC2ABE32B283}" sibTransId="{50DE1C0C-543D-40F4-A672-623222BBEB70}"/>
    <dgm:cxn modelId="{C652F4AA-6251-4F8F-9873-D96A816BFBE5}" type="presOf" srcId="{2514FF71-E799-4EAA-84EC-3BB67C2482B1}" destId="{AE4772B2-9959-4B7B-893A-55538054331E}" srcOrd="0" destOrd="0" presId="urn:microsoft.com/office/officeart/2008/layout/VerticalCurvedList"/>
    <dgm:cxn modelId="{275DE9BA-8A7E-4EB7-858D-3B6C34CFC384}" type="presOf" srcId="{00F04993-7649-4BA3-A4F6-8B9A42B4F519}" destId="{A5953A4E-901E-47E9-9115-3C06A86DA1DD}" srcOrd="0" destOrd="0" presId="urn:microsoft.com/office/officeart/2008/layout/VerticalCurvedList"/>
    <dgm:cxn modelId="{56BC8ECA-921E-40F8-81F1-E8FBABC0F74E}" srcId="{E74A7434-A34C-D840-A26F-22ED13A4DFDD}" destId="{2514FF71-E799-4EAA-84EC-3BB67C2482B1}" srcOrd="2" destOrd="0" parTransId="{5449C2E7-9FFF-439C-8432-DD471B730B33}" sibTransId="{6936E64F-545C-4577-9072-D4C1AE7F5B42}"/>
    <dgm:cxn modelId="{875EE76E-C679-884E-B247-5D77D26C4217}" type="presOf" srcId="{E74A7434-A34C-D840-A26F-22ED13A4DFDD}" destId="{FACA2EB4-7352-3848-9C7B-BEC9D897A791}" srcOrd="0" destOrd="0" presId="urn:microsoft.com/office/officeart/2008/layout/VerticalCurvedList"/>
    <dgm:cxn modelId="{E9B06607-72EE-4199-8CBE-80FAB9F0417F}" type="presOf" srcId="{9F99D337-DAE4-4EC4-93BB-84206C8AD1D7}" destId="{39A32FBF-4E7B-4B25-9ED5-764412B3BE88}" srcOrd="0" destOrd="0" presId="urn:microsoft.com/office/officeart/2008/layout/VerticalCurvedList"/>
    <dgm:cxn modelId="{E50F2B1A-34DB-4EC3-9A10-1A1F287C487C}" type="presOf" srcId="{76FC3118-C579-D44A-B50B-A6F7A3508B40}" destId="{23731E51-BCB6-4D91-BCE5-2EB6E7119ADB}" srcOrd="0" destOrd="0" presId="urn:microsoft.com/office/officeart/2008/layout/VerticalCurvedList"/>
    <dgm:cxn modelId="{A369C1B6-9F3C-2640-9E86-3F49908644D6}" srcId="{E74A7434-A34C-D840-A26F-22ED13A4DFDD}" destId="{76FC3118-C579-D44A-B50B-A6F7A3508B40}" srcOrd="1" destOrd="0" parTransId="{BD99BB3F-AF74-AA48-B403-07AA679614D9}" sibTransId="{51E70833-6C74-A64D-8A1C-320B63437ABE}"/>
    <dgm:cxn modelId="{41C42762-5FAC-4D6F-84FE-02C8D9FD3D61}" type="presOf" srcId="{B148E4E7-B938-5B46-845B-A75FA8E2B83A}" destId="{CA7FCC16-DC2E-4869-92DF-8B92CFB5EF82}" srcOrd="0" destOrd="0" presId="urn:microsoft.com/office/officeart/2008/layout/VerticalCurvedList"/>
    <dgm:cxn modelId="{3CC8EEB4-516B-6C46-8BFB-C1D802076070}" srcId="{E74A7434-A34C-D840-A26F-22ED13A4DFDD}" destId="{B148E4E7-B938-5B46-845B-A75FA8E2B83A}" srcOrd="5" destOrd="0" parTransId="{D28508D8-4CC0-3A45-8D34-BA8C8FD12DCE}" sibTransId="{5C2352D7-EABA-2142-A8EB-56341F23FFB6}"/>
    <dgm:cxn modelId="{A128AFC4-DC68-4EF4-AE98-402AC573583A}" srcId="{E74A7434-A34C-D840-A26F-22ED13A4DFDD}" destId="{40FAFE26-C000-45F2-B750-AC1EBB2FA8AD}" srcOrd="0" destOrd="0" parTransId="{FCF4C77A-DD31-4052-8A23-7C7AAFA1C1D2}" sibTransId="{8A85E236-70AB-45BD-8992-6145290D13E3}"/>
    <dgm:cxn modelId="{901EACA0-5648-42C7-A055-A8746CA09B52}" srcId="{E74A7434-A34C-D840-A26F-22ED13A4DFDD}" destId="{9F99D337-DAE4-4EC4-93BB-84206C8AD1D7}" srcOrd="3" destOrd="0" parTransId="{4AAFB402-284D-495F-865D-3205CBB822EA}" sibTransId="{BC5084FF-6D3B-45DB-AF55-26717AA1D8DA}"/>
    <dgm:cxn modelId="{F91142D9-2AA9-3D48-9FCC-116AA35EE4EB}" type="presParOf" srcId="{FACA2EB4-7352-3848-9C7B-BEC9D897A791}" destId="{312F260F-0160-C343-B3E6-1BFAA47C3917}" srcOrd="0" destOrd="0" presId="urn:microsoft.com/office/officeart/2008/layout/VerticalCurvedList"/>
    <dgm:cxn modelId="{CD21C66C-931F-244E-B849-19D00B584855}" type="presParOf" srcId="{312F260F-0160-C343-B3E6-1BFAA47C3917}" destId="{F0734DC9-3E71-164C-A000-E95149639F1E}" srcOrd="0" destOrd="0" presId="urn:microsoft.com/office/officeart/2008/layout/VerticalCurvedList"/>
    <dgm:cxn modelId="{E55C2331-DBFB-6548-ADEF-A70370E75012}" type="presParOf" srcId="{F0734DC9-3E71-164C-A000-E95149639F1E}" destId="{EFAE883E-5B32-9543-99CF-193EEB61D6C5}" srcOrd="0" destOrd="0" presId="urn:microsoft.com/office/officeart/2008/layout/VerticalCurvedList"/>
    <dgm:cxn modelId="{A61F8211-B156-A142-B3B5-ECA105F11A60}" type="presParOf" srcId="{F0734DC9-3E71-164C-A000-E95149639F1E}" destId="{04932873-04F1-1948-9D09-1DEBC426018D}" srcOrd="1" destOrd="0" presId="urn:microsoft.com/office/officeart/2008/layout/VerticalCurvedList"/>
    <dgm:cxn modelId="{ABC4FC33-8BC6-E541-911B-C66F6B7D5032}" type="presParOf" srcId="{F0734DC9-3E71-164C-A000-E95149639F1E}" destId="{7D2544BA-1B36-4B41-B78C-90DCEC926C24}" srcOrd="2" destOrd="0" presId="urn:microsoft.com/office/officeart/2008/layout/VerticalCurvedList"/>
    <dgm:cxn modelId="{4351C39F-32F1-824B-AF7B-18463A2E4E0A}" type="presParOf" srcId="{F0734DC9-3E71-164C-A000-E95149639F1E}" destId="{0044D4CB-C82E-4642-92FE-FBF8D6533890}" srcOrd="3" destOrd="0" presId="urn:microsoft.com/office/officeart/2008/layout/VerticalCurvedList"/>
    <dgm:cxn modelId="{44E09920-0A8A-4AC1-8D11-3D173750C392}" type="presParOf" srcId="{312F260F-0160-C343-B3E6-1BFAA47C3917}" destId="{BC28071E-34F1-437F-A3BA-D4113BCA90D9}" srcOrd="1" destOrd="0" presId="urn:microsoft.com/office/officeart/2008/layout/VerticalCurvedList"/>
    <dgm:cxn modelId="{B16B3B15-776F-4B1B-8D72-C4A7F0ABCCA7}" type="presParOf" srcId="{312F260F-0160-C343-B3E6-1BFAA47C3917}" destId="{74A76CC8-C923-4803-927B-FB7D3494578C}" srcOrd="2" destOrd="0" presId="urn:microsoft.com/office/officeart/2008/layout/VerticalCurvedList"/>
    <dgm:cxn modelId="{C2E36355-7DF6-4E83-BDC5-CA157730C960}" type="presParOf" srcId="{74A76CC8-C923-4803-927B-FB7D3494578C}" destId="{F48132E3-75B9-4704-B78C-FD1C4C38C1F6}" srcOrd="0" destOrd="0" presId="urn:microsoft.com/office/officeart/2008/layout/VerticalCurvedList"/>
    <dgm:cxn modelId="{5FF57AC0-9247-4226-81E8-ACCEBE0F12A8}" type="presParOf" srcId="{312F260F-0160-C343-B3E6-1BFAA47C3917}" destId="{23731E51-BCB6-4D91-BCE5-2EB6E7119ADB}" srcOrd="3" destOrd="0" presId="urn:microsoft.com/office/officeart/2008/layout/VerticalCurvedList"/>
    <dgm:cxn modelId="{D1820C64-FB1D-401C-A923-FD619D22E533}" type="presParOf" srcId="{312F260F-0160-C343-B3E6-1BFAA47C3917}" destId="{44AD0F71-7587-4855-A743-F5E04F2BEC8D}" srcOrd="4" destOrd="0" presId="urn:microsoft.com/office/officeart/2008/layout/VerticalCurvedList"/>
    <dgm:cxn modelId="{6FF68339-5BFC-4CEC-8E28-8A8304F80E9A}" type="presParOf" srcId="{44AD0F71-7587-4855-A743-F5E04F2BEC8D}" destId="{CDE0C9D9-3EFE-4349-A8E6-3D404E6CBE93}" srcOrd="0" destOrd="0" presId="urn:microsoft.com/office/officeart/2008/layout/VerticalCurvedList"/>
    <dgm:cxn modelId="{2328657C-48EA-48ED-A896-5DC62A849B6B}" type="presParOf" srcId="{312F260F-0160-C343-B3E6-1BFAA47C3917}" destId="{AE4772B2-9959-4B7B-893A-55538054331E}" srcOrd="5" destOrd="0" presId="urn:microsoft.com/office/officeart/2008/layout/VerticalCurvedList"/>
    <dgm:cxn modelId="{AB7267A5-CA2B-4B44-9FA0-922D3C934968}" type="presParOf" srcId="{312F260F-0160-C343-B3E6-1BFAA47C3917}" destId="{CA46BC57-A22E-426A-8544-99F3BF3CC274}" srcOrd="6" destOrd="0" presId="urn:microsoft.com/office/officeart/2008/layout/VerticalCurvedList"/>
    <dgm:cxn modelId="{70016499-832F-4FD1-9285-E5F7F8F1CAA1}" type="presParOf" srcId="{CA46BC57-A22E-426A-8544-99F3BF3CC274}" destId="{EC2220A2-55CC-4B98-B97B-F0CA1612BE09}" srcOrd="0" destOrd="0" presId="urn:microsoft.com/office/officeart/2008/layout/VerticalCurvedList"/>
    <dgm:cxn modelId="{74A5B25B-9E5C-4D57-B1B1-38B7282552DB}" type="presParOf" srcId="{312F260F-0160-C343-B3E6-1BFAA47C3917}" destId="{39A32FBF-4E7B-4B25-9ED5-764412B3BE88}" srcOrd="7" destOrd="0" presId="urn:microsoft.com/office/officeart/2008/layout/VerticalCurvedList"/>
    <dgm:cxn modelId="{96484405-63B3-487B-895F-9E00A6757C67}" type="presParOf" srcId="{312F260F-0160-C343-B3E6-1BFAA47C3917}" destId="{7B63B88C-0591-4799-8705-DB032B5BCBF7}" srcOrd="8" destOrd="0" presId="urn:microsoft.com/office/officeart/2008/layout/VerticalCurvedList"/>
    <dgm:cxn modelId="{5BD0A06A-4BC7-442F-827C-0F484BD6706C}" type="presParOf" srcId="{7B63B88C-0591-4799-8705-DB032B5BCBF7}" destId="{EAE950E0-4D03-4B96-B8D5-BED122FF6290}" srcOrd="0" destOrd="0" presId="urn:microsoft.com/office/officeart/2008/layout/VerticalCurvedList"/>
    <dgm:cxn modelId="{92432C0D-3190-4B18-861B-379FDABDF812}" type="presParOf" srcId="{312F260F-0160-C343-B3E6-1BFAA47C3917}" destId="{A5953A4E-901E-47E9-9115-3C06A86DA1DD}" srcOrd="9" destOrd="0" presId="urn:microsoft.com/office/officeart/2008/layout/VerticalCurvedList"/>
    <dgm:cxn modelId="{520C5B8D-52BE-40C0-8CCA-45FC351DF544}" type="presParOf" srcId="{312F260F-0160-C343-B3E6-1BFAA47C3917}" destId="{405AEE3A-18B7-436F-860C-E0B31E79375E}" srcOrd="10" destOrd="0" presId="urn:microsoft.com/office/officeart/2008/layout/VerticalCurvedList"/>
    <dgm:cxn modelId="{B8DAAD3A-A55A-4976-B1A2-A8F8355C184A}" type="presParOf" srcId="{405AEE3A-18B7-436F-860C-E0B31E79375E}" destId="{DFCC0320-E3A1-4F51-99C6-10D8A0021292}" srcOrd="0" destOrd="0" presId="urn:microsoft.com/office/officeart/2008/layout/VerticalCurvedList"/>
    <dgm:cxn modelId="{64F9CC8C-FC85-4E19-BFE2-DEE226BFB0DA}" type="presParOf" srcId="{312F260F-0160-C343-B3E6-1BFAA47C3917}" destId="{CA7FCC16-DC2E-4869-92DF-8B92CFB5EF82}" srcOrd="11" destOrd="0" presId="urn:microsoft.com/office/officeart/2008/layout/VerticalCurvedList"/>
    <dgm:cxn modelId="{62FB37EA-A6A1-469A-A1EF-0CDE75054CF6}" type="presParOf" srcId="{312F260F-0160-C343-B3E6-1BFAA47C3917}" destId="{749462E5-3EB1-473B-B77E-D8513F83CB6D}" srcOrd="12" destOrd="0" presId="urn:microsoft.com/office/officeart/2008/layout/VerticalCurvedList"/>
    <dgm:cxn modelId="{5051E806-2925-4697-AD8A-3FD518AEF821}" type="presParOf" srcId="{749462E5-3EB1-473B-B77E-D8513F83CB6D}" destId="{19E19582-2832-C945-B57C-A337B7476B60}"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932873-04F1-1948-9D09-1DEBC426018D}">
      <dsp:nvSpPr>
        <dsp:cNvPr id="0" name=""/>
        <dsp:cNvSpPr/>
      </dsp:nvSpPr>
      <dsp:spPr>
        <a:xfrm>
          <a:off x="-5082866" y="-778677"/>
          <a:ext cx="6053155" cy="6053155"/>
        </a:xfrm>
        <a:prstGeom prst="blockArc">
          <a:avLst>
            <a:gd name="adj1" fmla="val 18900000"/>
            <a:gd name="adj2" fmla="val 2700000"/>
            <a:gd name="adj3" fmla="val 357"/>
          </a:avLst>
        </a:prstGeom>
        <a:noFill/>
        <a:ln w="10000" cap="flat" cmpd="sng" algn="ctr">
          <a:solidFill>
            <a:schemeClr val="accent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C28071E-34F1-437F-A3BA-D4113BCA90D9}">
      <dsp:nvSpPr>
        <dsp:cNvPr id="0" name=""/>
        <dsp:cNvSpPr/>
      </dsp:nvSpPr>
      <dsp:spPr>
        <a:xfrm>
          <a:off x="361947" y="236748"/>
          <a:ext cx="7729446" cy="473317"/>
        </a:xfrm>
        <a:prstGeom prst="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dirty="0"/>
            <a:t>Remote Learning Instructions</a:t>
          </a:r>
        </a:p>
      </dsp:txBody>
      <dsp:txXfrm>
        <a:off x="361947" y="236748"/>
        <a:ext cx="7729446" cy="473317"/>
      </dsp:txXfrm>
    </dsp:sp>
    <dsp:sp modelId="{F48132E3-75B9-4704-B78C-FD1C4C38C1F6}">
      <dsp:nvSpPr>
        <dsp:cNvPr id="0" name=""/>
        <dsp:cNvSpPr/>
      </dsp:nvSpPr>
      <dsp:spPr>
        <a:xfrm>
          <a:off x="66123" y="177584"/>
          <a:ext cx="591647" cy="591647"/>
        </a:xfrm>
        <a:prstGeom prst="ellipse">
          <a:avLst/>
        </a:prstGeom>
        <a:solidFill>
          <a:schemeClr val="lt1">
            <a:hueOff val="0"/>
            <a:satOff val="0"/>
            <a:lumOff val="0"/>
            <a:alphaOff val="0"/>
          </a:schemeClr>
        </a:solidFill>
        <a:ln w="1000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23731E51-BCB6-4D91-BCE5-2EB6E7119ADB}">
      <dsp:nvSpPr>
        <dsp:cNvPr id="0" name=""/>
        <dsp:cNvSpPr/>
      </dsp:nvSpPr>
      <dsp:spPr>
        <a:xfrm>
          <a:off x="751283" y="946635"/>
          <a:ext cx="7340109" cy="473317"/>
        </a:xfrm>
        <a:prstGeom prst="rect">
          <a:avLst/>
        </a:prstGeom>
        <a:solidFill>
          <a:schemeClr val="accent3">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dirty="0"/>
            <a:t>Holistic Security</a:t>
          </a:r>
        </a:p>
      </dsp:txBody>
      <dsp:txXfrm>
        <a:off x="751283" y="946635"/>
        <a:ext cx="7340109" cy="473317"/>
      </dsp:txXfrm>
    </dsp:sp>
    <dsp:sp modelId="{CDE0C9D9-3EFE-4349-A8E6-3D404E6CBE93}">
      <dsp:nvSpPr>
        <dsp:cNvPr id="0" name=""/>
        <dsp:cNvSpPr/>
      </dsp:nvSpPr>
      <dsp:spPr>
        <a:xfrm>
          <a:off x="455460" y="887470"/>
          <a:ext cx="591647" cy="591647"/>
        </a:xfrm>
        <a:prstGeom prst="ellipse">
          <a:avLst/>
        </a:prstGeom>
        <a:solidFill>
          <a:schemeClr val="lt1">
            <a:hueOff val="0"/>
            <a:satOff val="0"/>
            <a:lumOff val="0"/>
            <a:alphaOff val="0"/>
          </a:schemeClr>
        </a:solidFill>
        <a:ln w="10000"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AE4772B2-9959-4B7B-893A-55538054331E}">
      <dsp:nvSpPr>
        <dsp:cNvPr id="0" name=""/>
        <dsp:cNvSpPr/>
      </dsp:nvSpPr>
      <dsp:spPr>
        <a:xfrm>
          <a:off x="929317" y="1656522"/>
          <a:ext cx="7162076" cy="473317"/>
        </a:xfrm>
        <a:prstGeom prst="rect">
          <a:avLst/>
        </a:prstGeom>
        <a:solidFill>
          <a:schemeClr val="accent4">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dirty="0"/>
            <a:t>Secure Software Implementation Challenges</a:t>
          </a:r>
        </a:p>
      </dsp:txBody>
      <dsp:txXfrm>
        <a:off x="929317" y="1656522"/>
        <a:ext cx="7162076" cy="473317"/>
      </dsp:txXfrm>
    </dsp:sp>
    <dsp:sp modelId="{EC2220A2-55CC-4B98-B97B-F0CA1612BE09}">
      <dsp:nvSpPr>
        <dsp:cNvPr id="0" name=""/>
        <dsp:cNvSpPr/>
      </dsp:nvSpPr>
      <dsp:spPr>
        <a:xfrm>
          <a:off x="633493" y="1597357"/>
          <a:ext cx="591647" cy="591647"/>
        </a:xfrm>
        <a:prstGeom prst="ellipse">
          <a:avLst/>
        </a:prstGeom>
        <a:solidFill>
          <a:schemeClr val="lt1">
            <a:hueOff val="0"/>
            <a:satOff val="0"/>
            <a:lumOff val="0"/>
            <a:alphaOff val="0"/>
          </a:schemeClr>
        </a:solidFill>
        <a:ln w="10000" cap="flat" cmpd="sng" algn="ctr">
          <a:solidFill>
            <a:schemeClr val="accent4">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39A32FBF-4E7B-4B25-9ED5-764412B3BE88}">
      <dsp:nvSpPr>
        <dsp:cNvPr id="0" name=""/>
        <dsp:cNvSpPr/>
      </dsp:nvSpPr>
      <dsp:spPr>
        <a:xfrm>
          <a:off x="929317" y="2365959"/>
          <a:ext cx="7162076" cy="473317"/>
        </a:xfrm>
        <a:prstGeom prst="rect">
          <a:avLst/>
        </a:prstGeom>
        <a:solidFill>
          <a:schemeClr val="accent5">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a:t>Introduction to Razor Pages</a:t>
          </a:r>
        </a:p>
      </dsp:txBody>
      <dsp:txXfrm>
        <a:off x="929317" y="2365959"/>
        <a:ext cx="7162076" cy="473317"/>
      </dsp:txXfrm>
    </dsp:sp>
    <dsp:sp modelId="{EAE950E0-4D03-4B96-B8D5-BED122FF6290}">
      <dsp:nvSpPr>
        <dsp:cNvPr id="0" name=""/>
        <dsp:cNvSpPr/>
      </dsp:nvSpPr>
      <dsp:spPr>
        <a:xfrm>
          <a:off x="633493" y="2306794"/>
          <a:ext cx="591647" cy="591647"/>
        </a:xfrm>
        <a:prstGeom prst="ellipse">
          <a:avLst/>
        </a:prstGeom>
        <a:solidFill>
          <a:schemeClr val="lt1">
            <a:hueOff val="0"/>
            <a:satOff val="0"/>
            <a:lumOff val="0"/>
            <a:alphaOff val="0"/>
          </a:schemeClr>
        </a:solidFill>
        <a:ln w="10000" cap="flat" cmpd="sng" algn="ctr">
          <a:solidFill>
            <a:schemeClr val="accent5">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A5953A4E-901E-47E9-9115-3C06A86DA1DD}">
      <dsp:nvSpPr>
        <dsp:cNvPr id="0" name=""/>
        <dsp:cNvSpPr/>
      </dsp:nvSpPr>
      <dsp:spPr>
        <a:xfrm>
          <a:off x="751283" y="3075846"/>
          <a:ext cx="7340109" cy="473317"/>
        </a:xfrm>
        <a:prstGeom prst="rect">
          <a:avLst/>
        </a:prstGeom>
        <a:solidFill>
          <a:schemeClr val="accent6">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baseline="0" dirty="0"/>
            <a:t>Mission 2.1: Secure Software Concepts</a:t>
          </a:r>
          <a:endParaRPr lang="en-US" sz="2500" kern="1200" dirty="0"/>
        </a:p>
      </dsp:txBody>
      <dsp:txXfrm>
        <a:off x="751283" y="3075846"/>
        <a:ext cx="7340109" cy="473317"/>
      </dsp:txXfrm>
    </dsp:sp>
    <dsp:sp modelId="{DFCC0320-E3A1-4F51-99C6-10D8A0021292}">
      <dsp:nvSpPr>
        <dsp:cNvPr id="0" name=""/>
        <dsp:cNvSpPr/>
      </dsp:nvSpPr>
      <dsp:spPr>
        <a:xfrm>
          <a:off x="455460" y="3016681"/>
          <a:ext cx="591647" cy="591647"/>
        </a:xfrm>
        <a:prstGeom prst="ellipse">
          <a:avLst/>
        </a:prstGeom>
        <a:solidFill>
          <a:schemeClr val="lt1">
            <a:hueOff val="0"/>
            <a:satOff val="0"/>
            <a:lumOff val="0"/>
            <a:alphaOff val="0"/>
          </a:schemeClr>
        </a:solidFill>
        <a:ln w="10000"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CA7FCC16-DC2E-4869-92DF-8B92CFB5EF82}">
      <dsp:nvSpPr>
        <dsp:cNvPr id="0" name=""/>
        <dsp:cNvSpPr/>
      </dsp:nvSpPr>
      <dsp:spPr>
        <a:xfrm>
          <a:off x="361947" y="3785733"/>
          <a:ext cx="7729446" cy="473317"/>
        </a:xfrm>
        <a:prstGeom prst="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lvl="0" algn="l" defTabSz="1111250">
            <a:lnSpc>
              <a:spcPct val="90000"/>
            </a:lnSpc>
            <a:spcBef>
              <a:spcPct val="0"/>
            </a:spcBef>
            <a:spcAft>
              <a:spcPct val="35000"/>
            </a:spcAft>
          </a:pPr>
          <a:r>
            <a:rPr lang="en-US" sz="2500" kern="1200" dirty="0"/>
            <a:t>Mission 3.3: Your First Razor Pages Application </a:t>
          </a:r>
        </a:p>
      </dsp:txBody>
      <dsp:txXfrm>
        <a:off x="361947" y="3785733"/>
        <a:ext cx="7729446" cy="473317"/>
      </dsp:txXfrm>
    </dsp:sp>
    <dsp:sp modelId="{19E19582-2832-C945-B57C-A337B7476B60}">
      <dsp:nvSpPr>
        <dsp:cNvPr id="0" name=""/>
        <dsp:cNvSpPr/>
      </dsp:nvSpPr>
      <dsp:spPr>
        <a:xfrm>
          <a:off x="66123" y="3726568"/>
          <a:ext cx="591647" cy="591647"/>
        </a:xfrm>
        <a:prstGeom prst="ellipse">
          <a:avLst/>
        </a:prstGeom>
        <a:solidFill>
          <a:schemeClr val="lt1">
            <a:hueOff val="0"/>
            <a:satOff val="0"/>
            <a:lumOff val="0"/>
            <a:alphaOff val="0"/>
          </a:schemeClr>
        </a:solidFill>
        <a:ln w="1000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3071E09-4D64-8F4A-829F-AB9979018477}" type="datetimeFigureOut">
              <a:rPr lang="en-US" smtClean="0"/>
              <a:t>30/04/2020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8555F1F-6530-0F40-A2DC-34866158B479}" type="slidenum">
              <a:rPr lang="en-US" smtClean="0"/>
              <a:t>‹#›</a:t>
            </a:fld>
            <a:endParaRPr lang="en-US"/>
          </a:p>
        </p:txBody>
      </p:sp>
    </p:spTree>
    <p:extLst>
      <p:ext uri="{BB962C8B-B14F-4D97-AF65-F5344CB8AC3E}">
        <p14:creationId xmlns:p14="http://schemas.microsoft.com/office/powerpoint/2010/main" val="280983283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4.png>
</file>

<file path=ppt/media/image15.wmf>
</file>

<file path=ppt/media/image2.jpeg>
</file>

<file path=ppt/media/image3.png>
</file>

<file path=ppt/media/image4.jpg>
</file>

<file path=ppt/media/image5.png>
</file>

<file path=ppt/media/image7.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C9C0DB-AAA5-CD4C-A292-FDBB48A23E12}" type="datetimeFigureOut">
              <a:rPr lang="en-US" smtClean="0"/>
              <a:t>30/04/2020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48B9CC-1317-584A-9837-71F74B280377}" type="slidenum">
              <a:rPr lang="en-US" smtClean="0"/>
              <a:t>‹#›</a:t>
            </a:fld>
            <a:endParaRPr lang="en-US"/>
          </a:p>
        </p:txBody>
      </p:sp>
    </p:spTree>
    <p:extLst>
      <p:ext uri="{BB962C8B-B14F-4D97-AF65-F5344CB8AC3E}">
        <p14:creationId xmlns:p14="http://schemas.microsoft.com/office/powerpoint/2010/main" val="30431883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48B9CC-1317-584A-9837-71F74B280377}" type="slidenum">
              <a:rPr lang="en-US" smtClean="0"/>
              <a:t>4</a:t>
            </a:fld>
            <a:endParaRPr lang="en-US"/>
          </a:p>
        </p:txBody>
      </p:sp>
    </p:spTree>
    <p:extLst>
      <p:ext uri="{BB962C8B-B14F-4D97-AF65-F5344CB8AC3E}">
        <p14:creationId xmlns:p14="http://schemas.microsoft.com/office/powerpoint/2010/main" val="42114176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a:t>Click to edit Master title style</a:t>
            </a:r>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r>
              <a:rPr lang="en-US"/>
              <a:t>20~24/4/15</a:t>
            </a:r>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r>
              <a:rPr lang="en-US" dirty="0" smtClean="0"/>
              <a:t>School of ICT - CSF - Apr ‘20 – SSD: Secure Software Concepts</a:t>
            </a:r>
            <a:endParaRPr lang="en-US" dirty="0"/>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6E2D2B3B-882E-40F3-A32F-6DD51691504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r>
              <a:rPr lang="en-US"/>
              <a:t>20~24/4/15</a:t>
            </a:r>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a:xfrm>
            <a:off x="1600200" y="6248206"/>
            <a:ext cx="4572000" cy="365125"/>
          </a:xfrm>
        </p:spPr>
        <p:txBody>
          <a:bodyPr rtlCol="0"/>
          <a:lstStyle/>
          <a:p>
            <a:r>
              <a:rPr lang="en-US" dirty="0" smtClean="0"/>
              <a:t>School of ICT - CSF - Apr ‘20 – SSD: Secure Software Concepts</a:t>
            </a:r>
            <a:endParaRPr lang="en-US" dirty="0"/>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a:t>Drag picture to placeholder or click icon to add</a:t>
            </a:r>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6" name="Slide Number Placeholder 5"/>
          <p:cNvSpPr>
            <a:spLocks noGrp="1"/>
          </p:cNvSpPr>
          <p:nvPr>
            <p:ph type="sldNum" sz="quarter" idx="12"/>
          </p:nvPr>
        </p:nvSpPr>
        <p:spPr/>
        <p:txBody>
          <a:bodyPr/>
          <a:lstStyle/>
          <a:p>
            <a:fld id="{EA66EF6D-3DA9-AB4A-B046-714C943A02DA}"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r>
              <a:rPr lang="en-US"/>
              <a:t>20~24/4/15</a:t>
            </a:r>
          </a:p>
        </p:txBody>
      </p:sp>
      <p:sp>
        <p:nvSpPr>
          <p:cNvPr id="5" name="Footer Placeholder 4"/>
          <p:cNvSpPr>
            <a:spLocks noGrp="1"/>
          </p:cNvSpPr>
          <p:nvPr>
            <p:ph type="ftr" sz="quarter" idx="11"/>
          </p:nvPr>
        </p:nvSpPr>
        <p:spPr>
          <a:xfrm>
            <a:off x="457201" y="6248207"/>
            <a:ext cx="5573483" cy="365125"/>
          </a:xfrm>
        </p:spPr>
        <p:txBody>
          <a:bodyPr/>
          <a:lstStyle/>
          <a:p>
            <a:r>
              <a:rPr lang="en-US" dirty="0" smtClean="0"/>
              <a:t>School of ICT - CSF - Apr ‘20 – SSD: Secure Software Concepts</a:t>
            </a:r>
            <a:endParaRPr lang="en-US" dirty="0"/>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EA66EF6D-3DA9-AB4A-B046-714C943A02D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userDrawn="1"/>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r>
              <a:rPr lang="en-US"/>
              <a:t>20~24/4/15</a:t>
            </a:r>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p:txBody>
          <a:bodyPr/>
          <a:lstStyle/>
          <a:p>
            <a:r>
              <a:rPr lang="en-US" dirty="0" smtClean="0"/>
              <a:t>School of ICT - CSF - Apr ‘20 – SSD: Secure Software Concepts</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r>
              <a:rPr lang="en-US"/>
              <a:t>20~24/4/15</a:t>
            </a:r>
          </a:p>
        </p:txBody>
      </p:sp>
      <p:sp>
        <p:nvSpPr>
          <p:cNvPr id="10" name="Slide Number Placeholder 9"/>
          <p:cNvSpPr>
            <a:spLocks noGrp="1"/>
          </p:cNvSpPr>
          <p:nvPr>
            <p:ph type="sldNum" sz="quarter" idx="16"/>
          </p:nvPr>
        </p:nvSpPr>
        <p:spPr/>
        <p:txBody>
          <a:bodyPr rtlCol="0"/>
          <a:lstStyle/>
          <a:p>
            <a:fld id="{EA66EF6D-3DA9-AB4A-B046-714C943A02DA}" type="slidenum">
              <a:rPr lang="en-US" smtClean="0"/>
              <a:t>‹#›</a:t>
            </a:fld>
            <a:endParaRPr lang="en-US"/>
          </a:p>
        </p:txBody>
      </p:sp>
      <p:sp>
        <p:nvSpPr>
          <p:cNvPr id="12" name="Footer Placeholder 11"/>
          <p:cNvSpPr>
            <a:spLocks noGrp="1"/>
          </p:cNvSpPr>
          <p:nvPr>
            <p:ph type="ftr" sz="quarter" idx="17"/>
          </p:nvPr>
        </p:nvSpPr>
        <p:spPr/>
        <p:txBody>
          <a:bodyPr rtlCol="0"/>
          <a:lstStyle/>
          <a:p>
            <a:r>
              <a:rPr lang="en-US" dirty="0" smtClean="0"/>
              <a:t>School of ICT - CSF - Apr ‘20 – SSD: Secure Software Concepts</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r>
              <a:rPr lang="en-US"/>
              <a:t>20~24/4/15</a:t>
            </a:r>
          </a:p>
        </p:txBody>
      </p:sp>
      <p:sp>
        <p:nvSpPr>
          <p:cNvPr id="12" name="Slide Number Placeholder 11"/>
          <p:cNvSpPr>
            <a:spLocks noGrp="1"/>
          </p:cNvSpPr>
          <p:nvPr>
            <p:ph type="sldNum" sz="quarter" idx="16"/>
          </p:nvPr>
        </p:nvSpPr>
        <p:spPr/>
        <p:txBody>
          <a:bodyPr rtlCol="0"/>
          <a:lstStyle/>
          <a:p>
            <a:fld id="{EA66EF6D-3DA9-AB4A-B046-714C943A02DA}" type="slidenum">
              <a:rPr lang="en-US" smtClean="0"/>
              <a:t>‹#›</a:t>
            </a:fld>
            <a:endParaRPr lang="en-US"/>
          </a:p>
        </p:txBody>
      </p:sp>
      <p:sp>
        <p:nvSpPr>
          <p:cNvPr id="14" name="Footer Placeholder 13"/>
          <p:cNvSpPr>
            <a:spLocks noGrp="1"/>
          </p:cNvSpPr>
          <p:nvPr>
            <p:ph type="ftr" sz="quarter" idx="17"/>
          </p:nvPr>
        </p:nvSpPr>
        <p:spPr/>
        <p:txBody>
          <a:bodyPr rtlCol="0"/>
          <a:lstStyle/>
          <a:p>
            <a:r>
              <a:rPr lang="en-US" dirty="0" smtClean="0"/>
              <a:t>School of ICT - CSF - Apr ‘20 – SSD: Secure Software Concepts</a:t>
            </a:r>
            <a:endParaRPr lang="en-US" dirty="0"/>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r>
              <a:rPr lang="en-US"/>
              <a:t>20~24/4/15</a:t>
            </a:r>
          </a:p>
        </p:txBody>
      </p:sp>
      <p:sp>
        <p:nvSpPr>
          <p:cNvPr id="4" name="Footer Placeholder 3"/>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20~24/4/15</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EA66EF6D-3DA9-AB4A-B046-714C943A02D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r>
              <a:rPr lang="en-US"/>
              <a:t>20~24/4/15</a:t>
            </a:r>
          </a:p>
        </p:txBody>
      </p:sp>
      <p:sp>
        <p:nvSpPr>
          <p:cNvPr id="6" name="Footer Placeholder 5"/>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p:nvPr>
        </p:nvSpPr>
        <p:spPr>
          <a:xfrm>
            <a:off x="172454" y="1752600"/>
            <a:ext cx="2037346" cy="4419600"/>
          </a:xfrm>
          <a:solidFill>
            <a:schemeClr val="accent5">
              <a:lumMod val="75000"/>
            </a:schemeClr>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9533" y="273050"/>
            <a:ext cx="8759082"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a:xfrm>
            <a:off x="6096000" y="6248400"/>
            <a:ext cx="2852614" cy="365125"/>
          </a:xfrm>
        </p:spPr>
        <p:txBody>
          <a:bodyPr/>
          <a:lstStyle/>
          <a:p>
            <a:r>
              <a:rPr lang="en-US"/>
              <a:t>20~24/4/15</a:t>
            </a:r>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hasCustomPrompt="1"/>
          </p:nvPr>
        </p:nvSpPr>
        <p:spPr>
          <a:xfrm>
            <a:off x="189533" y="1752600"/>
            <a:ext cx="1600200" cy="4419600"/>
          </a:xfrm>
          <a:solidFill>
            <a:schemeClr val="accent6"/>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normAutofit/>
          </a:bodyPr>
          <a:lstStyle>
            <a:lvl1pPr marL="0" indent="0">
              <a:spcAft>
                <a:spcPts val="1000"/>
              </a:spcAft>
              <a:buNone/>
              <a:defRPr sz="1400" baseline="0"/>
            </a:lvl1pPr>
            <a:lvl2pPr>
              <a:buNone/>
              <a:defRPr sz="1200"/>
            </a:lvl2pPr>
            <a:lvl3pPr>
              <a:buNone/>
              <a:defRPr sz="1000"/>
            </a:lvl3pPr>
            <a:lvl4pPr>
              <a:buNone/>
              <a:defRPr sz="900"/>
            </a:lvl4pPr>
            <a:lvl5pPr>
              <a:buNone/>
              <a:defRPr sz="900"/>
            </a:lvl5pPr>
          </a:lstStyle>
          <a:p>
            <a:pPr lvl="0" eaLnBrk="1" latinLnBrk="0" hangingPunct="1"/>
            <a:r>
              <a:rPr kumimoji="0" lang="en-US"/>
              <a:t>Module Overviews ABC123</a:t>
            </a:r>
            <a:br>
              <a:rPr kumimoji="0" lang="en-US"/>
            </a:br>
            <a:r>
              <a:rPr kumimoji="0" lang="en-US"/>
              <a:t>xyz</a:t>
            </a:r>
          </a:p>
        </p:txBody>
      </p:sp>
      <p:sp>
        <p:nvSpPr>
          <p:cNvPr id="9" name="Content Placeholder 8"/>
          <p:cNvSpPr>
            <a:spLocks noGrp="1"/>
          </p:cNvSpPr>
          <p:nvPr>
            <p:ph sz="quarter" idx="1"/>
          </p:nvPr>
        </p:nvSpPr>
        <p:spPr>
          <a:xfrm>
            <a:off x="1983153" y="1752600"/>
            <a:ext cx="6965461"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Footer Placeholder 5"/>
          <p:cNvSpPr>
            <a:spLocks noGrp="1"/>
          </p:cNvSpPr>
          <p:nvPr>
            <p:ph type="ftr" sz="quarter" idx="11"/>
          </p:nvPr>
        </p:nvSpPr>
        <p:spPr>
          <a:xfrm>
            <a:off x="609600" y="6248206"/>
            <a:ext cx="5421083" cy="365125"/>
          </a:xfrm>
        </p:spPr>
        <p:txBody>
          <a:bodyPr/>
          <a:lstStyle/>
          <a:p>
            <a:r>
              <a:rPr lang="en-US" dirty="0" smtClean="0"/>
              <a:t>School of ICT - CSF - Apr ‘20 – SSD: Secure Software Concepts</a:t>
            </a:r>
            <a:endParaRPr lang="en-US" dirty="0"/>
          </a:p>
        </p:txBody>
      </p:sp>
    </p:spTree>
    <p:extLst>
      <p:ext uri="{BB962C8B-B14F-4D97-AF65-F5344CB8AC3E}">
        <p14:creationId xmlns:p14="http://schemas.microsoft.com/office/powerpoint/2010/main" val="347011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096000" y="6389520"/>
            <a:ext cx="2667000" cy="365125"/>
          </a:xfrm>
          <a:prstGeom prst="rect">
            <a:avLst/>
          </a:prstGeom>
        </p:spPr>
        <p:txBody>
          <a:bodyPr vert="horz" anchor="ctr" anchorCtr="0"/>
          <a:lstStyle>
            <a:lvl1pPr algn="l" eaLnBrk="1" latinLnBrk="0" hangingPunct="1">
              <a:defRPr kumimoji="0" sz="1400">
                <a:solidFill>
                  <a:schemeClr val="tx2"/>
                </a:solidFill>
              </a:defRPr>
            </a:lvl1pPr>
          </a:lstStyle>
          <a:p>
            <a:r>
              <a:rPr lang="en-US"/>
              <a:t>20~24/4/15</a:t>
            </a:r>
          </a:p>
        </p:txBody>
      </p:sp>
      <p:sp>
        <p:nvSpPr>
          <p:cNvPr id="3" name="Footer Placeholder 2"/>
          <p:cNvSpPr>
            <a:spLocks noGrp="1"/>
          </p:cNvSpPr>
          <p:nvPr>
            <p:ph type="ftr" sz="quarter" idx="3"/>
          </p:nvPr>
        </p:nvSpPr>
        <p:spPr>
          <a:xfrm>
            <a:off x="609600" y="6389326"/>
            <a:ext cx="5421083" cy="365125"/>
          </a:xfrm>
          <a:prstGeom prst="rect">
            <a:avLst/>
          </a:prstGeom>
        </p:spPr>
        <p:txBody>
          <a:bodyPr vert="horz" anchor="ctr"/>
          <a:lstStyle>
            <a:lvl1pPr algn="r" eaLnBrk="1" latinLnBrk="0" hangingPunct="1">
              <a:defRPr kumimoji="0" sz="1400">
                <a:solidFill>
                  <a:schemeClr val="tx2"/>
                </a:solidFill>
              </a:defRPr>
            </a:lvl1pPr>
          </a:lstStyle>
          <a:p>
            <a:r>
              <a:rPr lang="en-US" dirty="0" smtClean="0"/>
              <a:t>School of ICT - CSF - Apr ‘20 – SSD: Secure Software Concepts</a:t>
            </a:r>
            <a:endParaRPr lang="en-US" dirty="0"/>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EA66EF6D-3DA9-AB4A-B046-714C943A02DA}" type="slidenum">
              <a:rPr lang="en-US" smtClean="0"/>
              <a:t>‹#›</a:t>
            </a:fld>
            <a:endParaRPr lang="en-US"/>
          </a:p>
        </p:txBody>
      </p:sp>
      <p:sp>
        <p:nvSpPr>
          <p:cNvPr id="2" name="MSIPCMContentMarking" descr="{&quot;HashCode&quot;:-1818968269,&quot;Placement&quot;:&quot;Header&quot;}"/>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ts val="0"/>
              </a:spcBef>
              <a:spcAft>
                <a:spcPts val="0"/>
              </a:spcAft>
            </a:pPr>
            <a:r>
              <a:rPr lang="en-US" sz="1100" smtClean="0">
                <a:solidFill>
                  <a:srgbClr val="000000"/>
                </a:solidFill>
                <a:latin typeface="Calibri" panose="020F0502020204030204" pitchFamily="34" charset="0"/>
              </a:rPr>
              <a:t>                    Official (Closed) - Non Sensitive</a:t>
            </a:r>
            <a:endParaRPr lang="en-US" sz="1100">
              <a:solidFill>
                <a:srgbClr val="000000"/>
              </a:solidFill>
              <a:latin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4054" r:id="rId1"/>
    <p:sldLayoutId id="2147484055" r:id="rId2"/>
    <p:sldLayoutId id="2147484056" r:id="rId3"/>
    <p:sldLayoutId id="2147484057" r:id="rId4"/>
    <p:sldLayoutId id="2147484058" r:id="rId5"/>
    <p:sldLayoutId id="2147484059" r:id="rId6"/>
    <p:sldLayoutId id="2147484060" r:id="rId7"/>
    <p:sldLayoutId id="2147484061" r:id="rId8"/>
    <p:sldLayoutId id="2147484065" r:id="rId9"/>
    <p:sldLayoutId id="2147484062" r:id="rId10"/>
    <p:sldLayoutId id="2147484063" r:id="rId11"/>
    <p:sldLayoutId id="2147484064" r:id="rId12"/>
  </p:sldLayoutIdLst>
  <p:hf hd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cybronys.com/what-is-cia-triad-aaa-security-threats/" TargetMode="External"/><Relationship Id="rId2" Type="http://schemas.openxmlformats.org/officeDocument/2006/relationships/hyperlink" Target="https://www.hack2secure.com/blogs/an-introduction-to-core-security-concepts-cia-triad-and-aaa"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en-us/aspnet/core/tutorials/razor-pages/" TargetMode="External"/><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3.emf"/><Relationship Id="rId5" Type="http://schemas.openxmlformats.org/officeDocument/2006/relationships/oleObject" Target="../embeddings/oleObject2.bin"/><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8" Type="http://schemas.openxmlformats.org/officeDocument/2006/relationships/hyperlink" Target="https://www.youtube.com/watch?v=yLnnleREMtQ" TargetMode="External"/><Relationship Id="rId3" Type="http://schemas.openxmlformats.org/officeDocument/2006/relationships/hyperlink" Target="https://docs.microsoft.com/en-us/aspnet/core/tutorials/razor-pages/" TargetMode="External"/><Relationship Id="rId7" Type="http://schemas.openxmlformats.org/officeDocument/2006/relationships/hyperlink" Target="https://www.youtube.com/watch?v=A_5ff11sDHY" TargetMode="External"/><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hyperlink" Target="https://www.youtube.com/watch?v=zxgKjPYnOMM" TargetMode="External"/><Relationship Id="rId5" Type="http://schemas.openxmlformats.org/officeDocument/2006/relationships/hyperlink" Target="https://www.youtube.com/watch?v=sFVIsdR_RcM" TargetMode="External"/><Relationship Id="rId10" Type="http://schemas.openxmlformats.org/officeDocument/2006/relationships/image" Target="../media/image15.wmf"/><Relationship Id="rId4" Type="http://schemas.openxmlformats.org/officeDocument/2006/relationships/hyperlink" Target="https://www.youtube.com/watch?v=F0SP7Ry4flQ" TargetMode="External"/><Relationship Id="rId9" Type="http://schemas.openxmlformats.org/officeDocument/2006/relationships/oleObject" Target="../embeddings/oleObject3.bin"/></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7.wmf"/></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1371600" y="2743200"/>
            <a:ext cx="7467600" cy="1673225"/>
          </a:xfrm>
        </p:spPr>
        <p:txBody>
          <a:bodyPr>
            <a:normAutofit/>
          </a:bodyPr>
          <a:lstStyle/>
          <a:p>
            <a:r>
              <a:rPr lang="en-US" sz="2300" dirty="0"/>
              <a:t>Diploma in </a:t>
            </a:r>
            <a:r>
              <a:rPr lang="en-US" sz="2300" dirty="0" smtClean="0"/>
              <a:t>CSF</a:t>
            </a:r>
            <a:endParaRPr lang="en-US" sz="2300" dirty="0"/>
          </a:p>
          <a:p>
            <a:r>
              <a:rPr lang="en-US" sz="2300" dirty="0"/>
              <a:t>Academic Year (AY) 20/21 – Semester 3 (April `20)</a:t>
            </a:r>
          </a:p>
        </p:txBody>
      </p:sp>
      <p:sp>
        <p:nvSpPr>
          <p:cNvPr id="2" name="Title 1"/>
          <p:cNvSpPr>
            <a:spLocks noGrp="1"/>
          </p:cNvSpPr>
          <p:nvPr>
            <p:ph type="title"/>
          </p:nvPr>
        </p:nvSpPr>
        <p:spPr>
          <a:xfrm>
            <a:off x="1371600" y="1600200"/>
            <a:ext cx="7772400" cy="990600"/>
          </a:xfrm>
        </p:spPr>
        <p:txBody>
          <a:bodyPr>
            <a:noAutofit/>
          </a:bodyPr>
          <a:lstStyle/>
          <a:p>
            <a:r>
              <a:rPr lang="en-US" sz="3100"/>
              <a:t>SECURE SOFTWARE DEVELOPMENT  (SSD)</a:t>
            </a:r>
          </a:p>
        </p:txBody>
      </p:sp>
      <p:pic>
        <p:nvPicPr>
          <p:cNvPr id="5" name="Picture 4"/>
          <p:cNvPicPr>
            <a:picLocks noChangeAspect="1"/>
          </p:cNvPicPr>
          <p:nvPr/>
        </p:nvPicPr>
        <p:blipFill>
          <a:blip r:embed="rId2"/>
          <a:stretch>
            <a:fillRect/>
          </a:stretch>
        </p:blipFill>
        <p:spPr>
          <a:xfrm>
            <a:off x="4420312" y="206017"/>
            <a:ext cx="4368800" cy="990600"/>
          </a:xfrm>
          <a:prstGeom prst="rect">
            <a:avLst/>
          </a:prstGeom>
        </p:spPr>
      </p:pic>
      <p:sp>
        <p:nvSpPr>
          <p:cNvPr id="8" name="Rectangle 7"/>
          <p:cNvSpPr/>
          <p:nvPr/>
        </p:nvSpPr>
        <p:spPr>
          <a:xfrm>
            <a:off x="1371600" y="3984983"/>
            <a:ext cx="7772400" cy="990600"/>
          </a:xfrm>
          <a:prstGeom prst="rect">
            <a:avLst/>
          </a:prstGeom>
          <a:solidFill>
            <a:schemeClr val="accent5">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7"/>
          <p:cNvSpPr txBox="1">
            <a:spLocks/>
          </p:cNvSpPr>
          <p:nvPr/>
        </p:nvSpPr>
        <p:spPr>
          <a:xfrm>
            <a:off x="1371600" y="3984982"/>
            <a:ext cx="7467600" cy="990601"/>
          </a:xfrm>
          <a:prstGeom prst="rect">
            <a:avLst/>
          </a:prstGeom>
        </p:spPr>
        <p:txBody>
          <a:bodyPr vert="horz" anchor="ctr">
            <a:normAutofit/>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a:t>Week 2</a:t>
            </a:r>
            <a:endParaRPr lang="en-US" dirty="0"/>
          </a:p>
        </p:txBody>
      </p:sp>
      <p:sp>
        <p:nvSpPr>
          <p:cNvPr id="10" name="Rectangle 9"/>
          <p:cNvSpPr/>
          <p:nvPr/>
        </p:nvSpPr>
        <p:spPr>
          <a:xfrm>
            <a:off x="1371600" y="5127984"/>
            <a:ext cx="7772400" cy="990600"/>
          </a:xfrm>
          <a:prstGeom prst="rect">
            <a:avLst/>
          </a:prstGeom>
          <a:solidFill>
            <a:schemeClr val="accent5">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itle 7"/>
          <p:cNvSpPr txBox="1">
            <a:spLocks/>
          </p:cNvSpPr>
          <p:nvPr/>
        </p:nvSpPr>
        <p:spPr>
          <a:xfrm>
            <a:off x="1371600" y="5127983"/>
            <a:ext cx="7467600" cy="990601"/>
          </a:xfrm>
          <a:prstGeom prst="rect">
            <a:avLst/>
          </a:prstGeom>
        </p:spPr>
        <p:txBody>
          <a:bodyPr vert="horz" anchor="ctr">
            <a:normAutofit fontScale="77500" lnSpcReduction="20000"/>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a:t>Secure software concepts</a:t>
            </a:r>
          </a:p>
        </p:txBody>
      </p:sp>
      <p:pic>
        <p:nvPicPr>
          <p:cNvPr id="3" name="Picture 2" descr="ICT-logo-Color.jpg"/>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329950" y="206017"/>
            <a:ext cx="1905000" cy="977900"/>
          </a:xfrm>
          <a:prstGeom prst="rect">
            <a:avLst/>
          </a:prstGeom>
        </p:spPr>
      </p:pic>
      <p:sp>
        <p:nvSpPr>
          <p:cNvPr id="13" name="TextBox 12"/>
          <p:cNvSpPr txBox="1"/>
          <p:nvPr/>
        </p:nvSpPr>
        <p:spPr>
          <a:xfrm>
            <a:off x="6316002" y="6484078"/>
            <a:ext cx="2827998" cy="369332"/>
          </a:xfrm>
          <a:prstGeom prst="rect">
            <a:avLst/>
          </a:prstGeom>
          <a:noFill/>
        </p:spPr>
        <p:txBody>
          <a:bodyPr wrap="square" rtlCol="0">
            <a:spAutoFit/>
          </a:bodyPr>
          <a:lstStyle/>
          <a:p>
            <a:r>
              <a:rPr lang="en-US" dirty="0"/>
              <a:t>Last Updated: </a:t>
            </a:r>
            <a:r>
              <a:rPr lang="en-US" dirty="0" smtClean="0"/>
              <a:t>26/04/2020</a:t>
            </a:r>
            <a:endParaRPr lang="en-US" dirty="0"/>
          </a:p>
        </p:txBody>
      </p:sp>
      <p:sp>
        <p:nvSpPr>
          <p:cNvPr id="12" name="Slide Number Placeholder 11"/>
          <p:cNvSpPr>
            <a:spLocks noGrp="1"/>
          </p:cNvSpPr>
          <p:nvPr>
            <p:ph type="sldNum" sz="quarter" idx="11"/>
          </p:nvPr>
        </p:nvSpPr>
        <p:spPr/>
        <p:txBody>
          <a:bodyPr/>
          <a:lstStyle/>
          <a:p>
            <a:fld id="{EA66EF6D-3DA9-AB4A-B046-714C943A02DA}" type="slidenum">
              <a:rPr lang="en-US" smtClean="0"/>
              <a:t>1</a:t>
            </a:fld>
            <a:endParaRPr lang="en-US"/>
          </a:p>
        </p:txBody>
      </p:sp>
      <p:sp>
        <p:nvSpPr>
          <p:cNvPr id="4" name="Footer Placeholder 3">
            <a:extLst>
              <a:ext uri="{FF2B5EF4-FFF2-40B4-BE49-F238E27FC236}">
                <a16:creationId xmlns:a16="http://schemas.microsoft.com/office/drawing/2014/main" id="{FFEFC785-7F86-40E2-B6FB-8D9CDD416197}"/>
              </a:ext>
            </a:extLst>
          </p:cNvPr>
          <p:cNvSpPr>
            <a:spLocks noGrp="1"/>
          </p:cNvSpPr>
          <p:nvPr>
            <p:ph type="ftr" sz="quarter" idx="12"/>
          </p:nvPr>
        </p:nvSpPr>
        <p:spPr/>
        <p:txBody>
          <a:bodyPr/>
          <a:lstStyle/>
          <a:p>
            <a:r>
              <a:rPr lang="en-US" dirty="0" smtClean="0"/>
              <a:t>School of ICT - CSF - Apr ‘20 – SSD: Secure Software Concepts</a:t>
            </a:r>
            <a:endParaRPr lang="en-US" dirty="0"/>
          </a:p>
        </p:txBody>
      </p:sp>
    </p:spTree>
    <p:extLst>
      <p:ext uri="{BB962C8B-B14F-4D97-AF65-F5344CB8AC3E}">
        <p14:creationId xmlns:p14="http://schemas.microsoft.com/office/powerpoint/2010/main" val="2851080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Security vs. Usability</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10</a:t>
            </a:fld>
            <a:endParaRPr lang="en-US"/>
          </a:p>
        </p:txBody>
      </p:sp>
      <p:sp>
        <p:nvSpPr>
          <p:cNvPr id="5" name="Content Placeholder 4"/>
          <p:cNvSpPr>
            <a:spLocks noGrp="1"/>
          </p:cNvSpPr>
          <p:nvPr>
            <p:ph sz="quarter" idx="1"/>
          </p:nvPr>
        </p:nvSpPr>
        <p:spPr/>
        <p:txBody>
          <a:bodyPr>
            <a:normAutofit fontScale="92500" lnSpcReduction="10000"/>
          </a:bodyPr>
          <a:lstStyle/>
          <a:p>
            <a:r>
              <a:rPr lang="en-US"/>
              <a:t>Another reason as to why it is a challenge to incorporate secure features in software is that the incorporation of secure features is viewed as rendering the software to become very complex, restrictive and unusable.</a:t>
            </a:r>
          </a:p>
          <a:p>
            <a:r>
              <a:rPr lang="en-US"/>
              <a:t>There is absolutely no doubt that the incorporation of security comes at the cost of performance and usability. This is true if the software design does not factor in the concept known as “psychological acceptability”. Software security must be balanced with usability and performance.</a:t>
            </a:r>
          </a:p>
        </p:txBody>
      </p:sp>
    </p:spTree>
    <p:extLst>
      <p:ext uri="{BB962C8B-B14F-4D97-AF65-F5344CB8AC3E}">
        <p14:creationId xmlns:p14="http://schemas.microsoft.com/office/powerpoint/2010/main" val="1404165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r>
              <a:rPr lang="en-US" sz="3200" dirty="0"/>
              <a:t>Introduction to Razor Pages</a:t>
            </a:r>
          </a:p>
        </p:txBody>
      </p:sp>
      <p:sp>
        <p:nvSpPr>
          <p:cNvPr id="5" name="Footer Placeholder 4"/>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11</a:t>
            </a:fld>
            <a:endParaRPr lang="en-US"/>
          </a:p>
        </p:txBody>
      </p:sp>
      <p:sp>
        <p:nvSpPr>
          <p:cNvPr id="7" name="Content Placeholder 6"/>
          <p:cNvSpPr>
            <a:spLocks noGrp="1"/>
          </p:cNvSpPr>
          <p:nvPr>
            <p:ph sz="quarter" idx="1"/>
          </p:nvPr>
        </p:nvSpPr>
        <p:spPr/>
        <p:txBody>
          <a:bodyPr>
            <a:normAutofit/>
          </a:bodyPr>
          <a:lstStyle/>
          <a:p>
            <a:r>
              <a:rPr lang="en-US" sz="2800" b="1" dirty="0">
                <a:latin typeface="Times New Roman" panose="02020603050405020304" pitchFamily="18" charset="0"/>
                <a:cs typeface="Times New Roman" panose="02020603050405020304" pitchFamily="18" charset="0"/>
              </a:rPr>
              <a:t>Why study Razor Pages?</a:t>
            </a:r>
          </a:p>
          <a:p>
            <a:pPr lvl="1"/>
            <a:r>
              <a:rPr lang="en-US" sz="2400" dirty="0"/>
              <a:t>Razor Pages makes coding page-focused scenarios easier and more productive.</a:t>
            </a:r>
            <a:r>
              <a:rPr lang="en-US" sz="2500" dirty="0">
                <a:latin typeface="Times New Roman" panose="02020603050405020304" pitchFamily="18" charset="0"/>
                <a:cs typeface="Times New Roman" panose="02020603050405020304" pitchFamily="18" charset="0"/>
              </a:rPr>
              <a:t> </a:t>
            </a:r>
          </a:p>
          <a:p>
            <a:pPr lvl="1"/>
            <a:r>
              <a:rPr lang="en-US" sz="2500" dirty="0">
                <a:latin typeface="Times New Roman" panose="02020603050405020304" pitchFamily="18" charset="0"/>
                <a:cs typeface="Times New Roman" panose="02020603050405020304" pitchFamily="18" charset="0"/>
              </a:rPr>
              <a:t>There’s industry demand for Razor Pages developer.</a:t>
            </a:r>
          </a:p>
          <a:p>
            <a:pPr lvl="1"/>
            <a:endParaRPr lang="en-US" sz="2500" dirty="0">
              <a:latin typeface="Times New Roman" panose="02020603050405020304" pitchFamily="18" charset="0"/>
              <a:cs typeface="Times New Roman" panose="02020603050405020304" pitchFamily="18" charset="0"/>
            </a:endParaRPr>
          </a:p>
          <a:p>
            <a:pPr lvl="1"/>
            <a:endParaRPr lang="en-US" sz="2500" dirty="0">
              <a:latin typeface="Times New Roman" panose="02020603050405020304" pitchFamily="18" charset="0"/>
              <a:cs typeface="Times New Roman" panose="02020603050405020304" pitchFamily="18" charset="0"/>
            </a:endParaRPr>
          </a:p>
          <a:p>
            <a:pPr lvl="1"/>
            <a:endParaRPr lang="en-US" dirty="0"/>
          </a:p>
        </p:txBody>
      </p:sp>
      <p:pic>
        <p:nvPicPr>
          <p:cNvPr id="2" name="Picture 1"/>
          <p:cNvPicPr>
            <a:picLocks noChangeAspect="1"/>
          </p:cNvPicPr>
          <p:nvPr/>
        </p:nvPicPr>
        <p:blipFill>
          <a:blip r:embed="rId2"/>
          <a:stretch>
            <a:fillRect/>
          </a:stretch>
        </p:blipFill>
        <p:spPr>
          <a:xfrm>
            <a:off x="5031288" y="4194928"/>
            <a:ext cx="3785297" cy="2282072"/>
          </a:xfrm>
          <a:prstGeom prst="rect">
            <a:avLst/>
          </a:prstGeom>
        </p:spPr>
      </p:pic>
      <p:pic>
        <p:nvPicPr>
          <p:cNvPr id="3" name="Picture 2"/>
          <p:cNvPicPr>
            <a:picLocks noChangeAspect="1"/>
          </p:cNvPicPr>
          <p:nvPr/>
        </p:nvPicPr>
        <p:blipFill>
          <a:blip r:embed="rId3"/>
          <a:stretch>
            <a:fillRect/>
          </a:stretch>
        </p:blipFill>
        <p:spPr>
          <a:xfrm>
            <a:off x="253357" y="3696215"/>
            <a:ext cx="4727394" cy="1889563"/>
          </a:xfrm>
          <a:prstGeom prst="rect">
            <a:avLst/>
          </a:prstGeom>
        </p:spPr>
      </p:pic>
    </p:spTree>
    <p:extLst>
      <p:ext uri="{BB962C8B-B14F-4D97-AF65-F5344CB8AC3E}">
        <p14:creationId xmlns:p14="http://schemas.microsoft.com/office/powerpoint/2010/main" val="25810925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Open-Ended Question</a:t>
            </a:r>
            <a:endParaRPr lang="en-US" dirty="0"/>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12</a:t>
            </a:fld>
            <a:endParaRPr lang="en-US"/>
          </a:p>
        </p:txBody>
      </p:sp>
      <p:sp>
        <p:nvSpPr>
          <p:cNvPr id="5" name="Content Placeholder 4"/>
          <p:cNvSpPr>
            <a:spLocks noGrp="1"/>
          </p:cNvSpPr>
          <p:nvPr>
            <p:ph sz="quarter" idx="1"/>
          </p:nvPr>
        </p:nvSpPr>
        <p:spPr>
          <a:xfrm>
            <a:off x="609600" y="4105073"/>
            <a:ext cx="7928237" cy="1906621"/>
          </a:xfrm>
          <a:ln w="12700">
            <a:solidFill>
              <a:schemeClr val="tx1"/>
            </a:solidFill>
          </a:ln>
        </p:spPr>
        <p:txBody>
          <a:bodyPr>
            <a:normAutofit fontScale="70000" lnSpcReduction="20000"/>
          </a:bodyPr>
          <a:lstStyle/>
          <a:p>
            <a:r>
              <a:rPr lang="en-US" dirty="0" smtClean="0"/>
              <a:t>Go to Teams, create channel Week 2 (if not yet created)</a:t>
            </a:r>
          </a:p>
          <a:p>
            <a:pPr lvl="1"/>
            <a:r>
              <a:rPr lang="en-US" dirty="0" smtClean="0"/>
              <a:t>In Week 2 channel, post question above in Teams in conversation, if not posted yet. (SSD module rep, please paste question, if not posted yet)</a:t>
            </a:r>
          </a:p>
          <a:p>
            <a:pPr lvl="1"/>
            <a:r>
              <a:rPr lang="en-US" dirty="0" smtClean="0"/>
              <a:t>Answer question above in the Week 2 conversation. Do not create a separate conversation thread for the question.</a:t>
            </a:r>
          </a:p>
          <a:p>
            <a:pPr lvl="1"/>
            <a:r>
              <a:rPr lang="en-US" dirty="0" smtClean="0"/>
              <a:t>Discuss/Comment on the answers given in the conversation thread .</a:t>
            </a:r>
          </a:p>
          <a:p>
            <a:pPr lvl="1"/>
            <a:endParaRPr lang="en-US" dirty="0"/>
          </a:p>
          <a:p>
            <a:pPr lvl="1"/>
            <a:endParaRPr lang="en-US" dirty="0"/>
          </a:p>
        </p:txBody>
      </p:sp>
      <p:sp>
        <p:nvSpPr>
          <p:cNvPr id="6" name="TextBox 5"/>
          <p:cNvSpPr txBox="1"/>
          <p:nvPr/>
        </p:nvSpPr>
        <p:spPr>
          <a:xfrm>
            <a:off x="533401" y="2013626"/>
            <a:ext cx="8004436" cy="1569660"/>
          </a:xfrm>
          <a:prstGeom prst="rect">
            <a:avLst/>
          </a:prstGeom>
          <a:solidFill>
            <a:srgbClr val="FFC000"/>
          </a:solidFill>
          <a:ln w="12700">
            <a:solidFill>
              <a:schemeClr val="tx1"/>
            </a:solidFill>
          </a:ln>
        </p:spPr>
        <p:txBody>
          <a:bodyPr wrap="square" rtlCol="0">
            <a:spAutoFit/>
          </a:bodyPr>
          <a:lstStyle/>
          <a:p>
            <a:r>
              <a:rPr lang="en-US" sz="2400" dirty="0" err="1" smtClean="0"/>
              <a:t>Qn</a:t>
            </a:r>
            <a:r>
              <a:rPr lang="en-US" sz="2400" dirty="0" smtClean="0"/>
              <a:t>: The proverbial wisdom is that security is as good as the weakest link. In truth, this actually refers to holistic security. </a:t>
            </a:r>
          </a:p>
          <a:p>
            <a:endParaRPr lang="en-US" sz="2400" dirty="0"/>
          </a:p>
          <a:p>
            <a:pPr algn="ctr"/>
            <a:r>
              <a:rPr lang="en-US" sz="2400" dirty="0" smtClean="0"/>
              <a:t>Do you agree with statement above? Explain with reason(s).</a:t>
            </a:r>
          </a:p>
        </p:txBody>
      </p:sp>
    </p:spTree>
    <p:extLst>
      <p:ext uri="{BB962C8B-B14F-4D97-AF65-F5344CB8AC3E}">
        <p14:creationId xmlns:p14="http://schemas.microsoft.com/office/powerpoint/2010/main" val="2737613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r>
              <a:rPr lang="en-US" sz="3200" dirty="0"/>
              <a:t>Mission 2.1: Secure Software Concepts (CIA-AAAA-NP)</a:t>
            </a:r>
          </a:p>
        </p:txBody>
      </p:sp>
      <p:sp>
        <p:nvSpPr>
          <p:cNvPr id="5" name="Footer Placeholder 4"/>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13</a:t>
            </a:fld>
            <a:endParaRPr lang="en-US"/>
          </a:p>
        </p:txBody>
      </p:sp>
      <p:sp>
        <p:nvSpPr>
          <p:cNvPr id="7" name="Content Placeholder 6"/>
          <p:cNvSpPr>
            <a:spLocks noGrp="1"/>
          </p:cNvSpPr>
          <p:nvPr>
            <p:ph sz="quarter" idx="1"/>
          </p:nvPr>
        </p:nvSpPr>
        <p:spPr>
          <a:xfrm>
            <a:off x="160253" y="1592114"/>
            <a:ext cx="8851769" cy="4356199"/>
          </a:xfrm>
        </p:spPr>
        <p:txBody>
          <a:bodyPr>
            <a:normAutofit fontScale="70000" lnSpcReduction="20000"/>
          </a:bodyPr>
          <a:lstStyle/>
          <a:p>
            <a:r>
              <a:rPr lang="en-US" dirty="0"/>
              <a:t>Research on the following concepts:-</a:t>
            </a:r>
          </a:p>
          <a:p>
            <a:pPr lvl="1"/>
            <a:r>
              <a:rPr lang="en-US" dirty="0"/>
              <a:t>Attacker vs Defender in cybersecurity</a:t>
            </a:r>
          </a:p>
          <a:p>
            <a:pPr lvl="1"/>
            <a:r>
              <a:rPr lang="en-US" dirty="0"/>
              <a:t>What is Confidentiality, Integrity &amp; Availability (CIA)?</a:t>
            </a:r>
          </a:p>
          <a:p>
            <a:pPr lvl="1"/>
            <a:r>
              <a:rPr lang="en-US" dirty="0"/>
              <a:t>What is Authentication, Authorization, Auditing, Accountability?</a:t>
            </a:r>
          </a:p>
          <a:p>
            <a:pPr lvl="1"/>
            <a:r>
              <a:rPr lang="en-US" dirty="0"/>
              <a:t>Explain Non-Repudiation, Data Privacy, Data Anonymization, Personal Data Protection Act.</a:t>
            </a:r>
          </a:p>
          <a:p>
            <a:r>
              <a:rPr lang="en-US" dirty="0"/>
              <a:t>Suggested websites (list is not exhaustive): -</a:t>
            </a:r>
          </a:p>
          <a:p>
            <a:pPr lvl="1"/>
            <a:r>
              <a:rPr lang="en-US" dirty="0">
                <a:hlinkClick r:id="rId2"/>
              </a:rPr>
              <a:t>https://www.hack2secure.com/blogs/an-introduction-to-core-security-concepts-cia-triad-and-aaa</a:t>
            </a:r>
            <a:r>
              <a:rPr lang="en-US" dirty="0"/>
              <a:t> </a:t>
            </a:r>
          </a:p>
          <a:p>
            <a:pPr lvl="1"/>
            <a:r>
              <a:rPr lang="en-US" dirty="0">
                <a:hlinkClick r:id="rId3"/>
              </a:rPr>
              <a:t>https://cybronys.com/what-is-cia-triad-aaa-security-threats/</a:t>
            </a:r>
            <a:r>
              <a:rPr lang="en-US" dirty="0"/>
              <a:t> </a:t>
            </a:r>
          </a:p>
          <a:p>
            <a:endParaRPr lang="en-US" dirty="0"/>
          </a:p>
          <a:p>
            <a:r>
              <a:rPr lang="en-US" dirty="0"/>
              <a:t>Write answers in word document and submit </a:t>
            </a:r>
            <a:r>
              <a:rPr lang="en-US"/>
              <a:t>in MEL.</a:t>
            </a:r>
            <a:endParaRPr lang="en-US" dirty="0"/>
          </a:p>
          <a:p>
            <a:r>
              <a:rPr lang="en-US" dirty="0">
                <a:solidFill>
                  <a:srgbClr val="FF0000"/>
                </a:solidFill>
              </a:rPr>
              <a:t>Deadline: Submit at end of Week 2</a:t>
            </a:r>
          </a:p>
          <a:p>
            <a:pPr lvl="1"/>
            <a:r>
              <a:rPr lang="en-US" sz="2900" dirty="0">
                <a:solidFill>
                  <a:srgbClr val="FF0000"/>
                </a:solidFill>
              </a:rPr>
              <a:t>Penalty for late submission</a:t>
            </a:r>
          </a:p>
        </p:txBody>
      </p:sp>
      <p:pic>
        <p:nvPicPr>
          <p:cNvPr id="2" name="Picture 1">
            <a:extLst>
              <a:ext uri="{FF2B5EF4-FFF2-40B4-BE49-F238E27FC236}">
                <a16:creationId xmlns:a16="http://schemas.microsoft.com/office/drawing/2014/main" id="{1FDB9333-E982-43B4-AC32-3FD9FA20BB15}"/>
              </a:ext>
            </a:extLst>
          </p:cNvPr>
          <p:cNvPicPr>
            <a:picLocks noChangeAspect="1"/>
          </p:cNvPicPr>
          <p:nvPr/>
        </p:nvPicPr>
        <p:blipFill>
          <a:blip r:embed="rId4"/>
          <a:stretch>
            <a:fillRect/>
          </a:stretch>
        </p:blipFill>
        <p:spPr>
          <a:xfrm>
            <a:off x="5058967" y="5165122"/>
            <a:ext cx="1428925" cy="806922"/>
          </a:xfrm>
          <a:prstGeom prst="rect">
            <a:avLst/>
          </a:prstGeom>
        </p:spPr>
      </p:pic>
    </p:spTree>
    <p:extLst>
      <p:ext uri="{BB962C8B-B14F-4D97-AF65-F5344CB8AC3E}">
        <p14:creationId xmlns:p14="http://schemas.microsoft.com/office/powerpoint/2010/main" val="42828710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Mission 3.3: Your First Razor Pages Application (Individual)</a:t>
            </a:r>
          </a:p>
        </p:txBody>
      </p:sp>
      <p:sp>
        <p:nvSpPr>
          <p:cNvPr id="3" name="Footer Placeholder 2"/>
          <p:cNvSpPr>
            <a:spLocks noGrp="1"/>
          </p:cNvSpPr>
          <p:nvPr>
            <p:ph type="ftr" sz="quarter" idx="11"/>
          </p:nvPr>
        </p:nvSpPr>
        <p:spPr>
          <a:xfrm>
            <a:off x="3657600" y="6498235"/>
            <a:ext cx="5342425" cy="365125"/>
          </a:xfrm>
        </p:spPr>
        <p:txBody>
          <a:bodyPr/>
          <a:lstStyle/>
          <a:p>
            <a:r>
              <a:rPr lang="en-US" dirty="0"/>
              <a:t>School of ICT - CSF - Apr ‘20 – SSD: Secure Software Concepts</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14</a:t>
            </a:fld>
            <a:endParaRPr lang="en-US"/>
          </a:p>
        </p:txBody>
      </p:sp>
      <p:sp>
        <p:nvSpPr>
          <p:cNvPr id="5" name="Content Placeholder 4"/>
          <p:cNvSpPr>
            <a:spLocks noGrp="1"/>
          </p:cNvSpPr>
          <p:nvPr>
            <p:ph sz="quarter" idx="1"/>
          </p:nvPr>
        </p:nvSpPr>
        <p:spPr>
          <a:xfrm>
            <a:off x="612648" y="2244059"/>
            <a:ext cx="8153400" cy="4789126"/>
          </a:xfrm>
        </p:spPr>
        <p:txBody>
          <a:bodyPr>
            <a:noAutofit/>
          </a:bodyPr>
          <a:lstStyle/>
          <a:p>
            <a:r>
              <a:rPr lang="en-US" sz="2000" dirty="0"/>
              <a:t>Visit </a:t>
            </a:r>
            <a:r>
              <a:rPr lang="en-US" sz="2000" dirty="0">
                <a:hlinkClick r:id="rId3"/>
              </a:rPr>
              <a:t>https://docs.microsoft.com/en-us/aspnet/core/tutorials/razor-pages/</a:t>
            </a:r>
            <a:r>
              <a:rPr lang="en-US" sz="2000" dirty="0"/>
              <a:t> </a:t>
            </a:r>
          </a:p>
          <a:p>
            <a:r>
              <a:rPr lang="en-US" sz="2000" dirty="0"/>
              <a:t>Attempt the following topics:-</a:t>
            </a:r>
          </a:p>
          <a:p>
            <a:pPr lvl="1"/>
            <a:r>
              <a:rPr lang="en-SG" sz="1600" dirty="0"/>
              <a:t>Create a Razor Pages web app</a:t>
            </a:r>
            <a:endParaRPr lang="en-US" sz="1050" dirty="0"/>
          </a:p>
          <a:p>
            <a:pPr lvl="1"/>
            <a:r>
              <a:rPr lang="en-US" sz="1600" dirty="0"/>
              <a:t>Add a model to a Razor Pages app in ASP.NET Core</a:t>
            </a:r>
          </a:p>
          <a:p>
            <a:pPr lvl="1"/>
            <a:r>
              <a:rPr lang="en-US" sz="1600" dirty="0"/>
              <a:t>Scaffolded Razor Pages in ASP.NET Core</a:t>
            </a:r>
          </a:p>
          <a:p>
            <a:pPr lvl="1"/>
            <a:r>
              <a:rPr lang="en-US" sz="1600" dirty="0"/>
              <a:t>Work with a database and ASP.NET Core </a:t>
            </a:r>
          </a:p>
          <a:p>
            <a:pPr lvl="1"/>
            <a:r>
              <a:rPr lang="en-US" sz="1600" dirty="0"/>
              <a:t>Update the generated pages in an ASP.NET Core app</a:t>
            </a:r>
          </a:p>
          <a:p>
            <a:r>
              <a:rPr lang="en-US" sz="2000" dirty="0"/>
              <a:t>Collate detailed screenshots of each of the completed topic in a word document and submit in MEL (Week 3).</a:t>
            </a:r>
          </a:p>
          <a:p>
            <a:pPr lvl="1"/>
            <a:r>
              <a:rPr lang="en-US" sz="1800" dirty="0"/>
              <a:t>The screenshots must show the browser’s “Address Bar” to verify the application is running in your laptop</a:t>
            </a:r>
            <a:r>
              <a:rPr lang="en-US" sz="1600" dirty="0"/>
              <a:t>.</a:t>
            </a:r>
          </a:p>
          <a:p>
            <a:pPr lvl="1"/>
            <a:r>
              <a:rPr lang="en-US" sz="1600" dirty="0">
                <a:solidFill>
                  <a:srgbClr val="FF0000"/>
                </a:solidFill>
                <a:sym typeface="Wingdings" panose="05000000000000000000" pitchFamily="2" charset="2"/>
              </a:rPr>
              <a:t>Submit in General  Assignment (Mission 3.3 Razor Pages Intro)</a:t>
            </a:r>
          </a:p>
          <a:p>
            <a:pPr lvl="1"/>
            <a:r>
              <a:rPr lang="en-US" sz="1600" dirty="0">
                <a:solidFill>
                  <a:srgbClr val="FF0000"/>
                </a:solidFill>
              </a:rPr>
              <a:t>Deadline: Submit at end of Week 3</a:t>
            </a:r>
          </a:p>
        </p:txBody>
      </p:sp>
      <p:pic>
        <p:nvPicPr>
          <p:cNvPr id="8" name="Picture 7">
            <a:extLst>
              <a:ext uri="{FF2B5EF4-FFF2-40B4-BE49-F238E27FC236}">
                <a16:creationId xmlns:a16="http://schemas.microsoft.com/office/drawing/2014/main" id="{ADEB9548-47FB-4B95-8DB1-61D94467059E}"/>
              </a:ext>
            </a:extLst>
          </p:cNvPr>
          <p:cNvPicPr>
            <a:picLocks noChangeAspect="1"/>
          </p:cNvPicPr>
          <p:nvPr/>
        </p:nvPicPr>
        <p:blipFill>
          <a:blip r:embed="rId4"/>
          <a:stretch>
            <a:fillRect/>
          </a:stretch>
        </p:blipFill>
        <p:spPr>
          <a:xfrm>
            <a:off x="7413749" y="5639014"/>
            <a:ext cx="1380730" cy="774378"/>
          </a:xfrm>
          <a:prstGeom prst="rect">
            <a:avLst/>
          </a:prstGeom>
        </p:spPr>
      </p:pic>
      <p:sp>
        <p:nvSpPr>
          <p:cNvPr id="6" name="TextBox 5">
            <a:extLst>
              <a:ext uri="{FF2B5EF4-FFF2-40B4-BE49-F238E27FC236}">
                <a16:creationId xmlns:a16="http://schemas.microsoft.com/office/drawing/2014/main" id="{B8F5FB6B-1D63-4153-86FD-97B40AB8D0F4}"/>
              </a:ext>
            </a:extLst>
          </p:cNvPr>
          <p:cNvSpPr txBox="1"/>
          <p:nvPr/>
        </p:nvSpPr>
        <p:spPr>
          <a:xfrm>
            <a:off x="612648" y="1573048"/>
            <a:ext cx="8153400" cy="646331"/>
          </a:xfrm>
          <a:prstGeom prst="rect">
            <a:avLst/>
          </a:prstGeom>
          <a:solidFill>
            <a:schemeClr val="accent6">
              <a:lumMod val="40000"/>
              <a:lumOff val="60000"/>
            </a:schemeClr>
          </a:solidFill>
          <a:ln w="12700">
            <a:solidFill>
              <a:schemeClr val="tx1"/>
            </a:solidFill>
          </a:ln>
        </p:spPr>
        <p:txBody>
          <a:bodyPr wrap="square" rtlCol="0">
            <a:spAutoFit/>
          </a:bodyPr>
          <a:lstStyle/>
          <a:p>
            <a:pPr algn="ctr"/>
            <a:r>
              <a:rPr lang="en-US" dirty="0"/>
              <a:t>Please note that Razor Pages mission (Week 1-3) is intentionally released early. The intent is to help you pace learning on Razor Pages.</a:t>
            </a:r>
          </a:p>
        </p:txBody>
      </p:sp>
      <p:sp>
        <p:nvSpPr>
          <p:cNvPr id="9" name="TextBox 8">
            <a:extLst>
              <a:ext uri="{FF2B5EF4-FFF2-40B4-BE49-F238E27FC236}">
                <a16:creationId xmlns:a16="http://schemas.microsoft.com/office/drawing/2014/main" id="{4BE4A9EB-3167-42A6-B8A2-9A2BE7649B99}"/>
              </a:ext>
            </a:extLst>
          </p:cNvPr>
          <p:cNvSpPr txBox="1"/>
          <p:nvPr/>
        </p:nvSpPr>
        <p:spPr>
          <a:xfrm>
            <a:off x="6202988" y="2735735"/>
            <a:ext cx="2591491" cy="1938992"/>
          </a:xfrm>
          <a:prstGeom prst="rect">
            <a:avLst/>
          </a:prstGeom>
          <a:solidFill>
            <a:schemeClr val="accent6">
              <a:lumMod val="40000"/>
              <a:lumOff val="60000"/>
            </a:schemeClr>
          </a:solidFill>
          <a:ln>
            <a:solidFill>
              <a:schemeClr val="tx1"/>
            </a:solidFill>
          </a:ln>
        </p:spPr>
        <p:txBody>
          <a:bodyPr wrap="square" rtlCol="0">
            <a:spAutoFit/>
          </a:bodyPr>
          <a:lstStyle/>
          <a:p>
            <a:r>
              <a:rPr lang="en-US" sz="1600" dirty="0"/>
              <a:t>Note: Refer to document below for changing to </a:t>
            </a:r>
            <a:r>
              <a:rPr lang="en-US" sz="1600" dirty="0" err="1"/>
              <a:t>NetCore</a:t>
            </a:r>
            <a:r>
              <a:rPr lang="en-US" sz="1600" dirty="0"/>
              <a:t> 2.2 if you are using your own visual studio.</a:t>
            </a:r>
          </a:p>
          <a:p>
            <a:endParaRPr lang="en-US" sz="1400" dirty="0"/>
          </a:p>
          <a:p>
            <a:endParaRPr lang="en-US" sz="1400" dirty="0"/>
          </a:p>
          <a:p>
            <a:endParaRPr lang="en-US" sz="1400" dirty="0"/>
          </a:p>
          <a:p>
            <a:endParaRPr lang="en-US" sz="1400" dirty="0"/>
          </a:p>
        </p:txBody>
      </p:sp>
      <p:graphicFrame>
        <p:nvGraphicFramePr>
          <p:cNvPr id="7" name="Object 6">
            <a:extLst>
              <a:ext uri="{FF2B5EF4-FFF2-40B4-BE49-F238E27FC236}">
                <a16:creationId xmlns:a16="http://schemas.microsoft.com/office/drawing/2014/main" id="{C36FF95D-6346-4A23-BAA3-43F9D558CDA9}"/>
              </a:ext>
            </a:extLst>
          </p:cNvPr>
          <p:cNvGraphicFramePr>
            <a:graphicFrameLocks noChangeAspect="1"/>
          </p:cNvGraphicFramePr>
          <p:nvPr>
            <p:extLst>
              <p:ext uri="{D42A27DB-BD31-4B8C-83A1-F6EECF244321}">
                <p14:modId xmlns:p14="http://schemas.microsoft.com/office/powerpoint/2010/main" val="2041580451"/>
              </p:ext>
            </p:extLst>
          </p:nvPr>
        </p:nvGraphicFramePr>
        <p:xfrm>
          <a:off x="6883668" y="3820860"/>
          <a:ext cx="1225485" cy="1061662"/>
        </p:xfrm>
        <a:graphic>
          <a:graphicData uri="http://schemas.openxmlformats.org/presentationml/2006/ole">
            <mc:AlternateContent xmlns:mc="http://schemas.openxmlformats.org/markup-compatibility/2006">
              <mc:Choice xmlns:v="urn:schemas-microsoft-com:vml" Requires="v">
                <p:oleObj spid="_x0000_s3100" name="Acrobat Document" showAsIcon="1" r:id="rId5" imgW="914400" imgH="792685" progId="AcroExch.Document.DC">
                  <p:embed/>
                </p:oleObj>
              </mc:Choice>
              <mc:Fallback>
                <p:oleObj name="Acrobat Document" showAsIcon="1" r:id="rId5" imgW="914400" imgH="792685" progId="AcroExch.Document.DC">
                  <p:embed/>
                  <p:pic>
                    <p:nvPicPr>
                      <p:cNvPr id="7" name="Object 6">
                        <a:extLst>
                          <a:ext uri="{FF2B5EF4-FFF2-40B4-BE49-F238E27FC236}">
                            <a16:creationId xmlns:a16="http://schemas.microsoft.com/office/drawing/2014/main" id="{C36FF95D-6346-4A23-BAA3-43F9D558CDA9}"/>
                          </a:ext>
                        </a:extLst>
                      </p:cNvPr>
                      <p:cNvPicPr/>
                      <p:nvPr/>
                    </p:nvPicPr>
                    <p:blipFill>
                      <a:blip r:embed="rId6"/>
                      <a:stretch>
                        <a:fillRect/>
                      </a:stretch>
                    </p:blipFill>
                    <p:spPr>
                      <a:xfrm>
                        <a:off x="6883668" y="3820860"/>
                        <a:ext cx="1225485" cy="1061662"/>
                      </a:xfrm>
                      <a:prstGeom prst="rect">
                        <a:avLst/>
                      </a:prstGeom>
                    </p:spPr>
                  </p:pic>
                </p:oleObj>
              </mc:Fallback>
            </mc:AlternateContent>
          </a:graphicData>
        </a:graphic>
      </p:graphicFrame>
    </p:spTree>
    <p:extLst>
      <p:ext uri="{BB962C8B-B14F-4D97-AF65-F5344CB8AC3E}">
        <p14:creationId xmlns:p14="http://schemas.microsoft.com/office/powerpoint/2010/main" val="14785934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Mission 3.3: Your First Razor Pages Application (Individual</a:t>
            </a:r>
            <a:r>
              <a:rPr lang="en-US" sz="3200" dirty="0" smtClean="0"/>
              <a:t>) – </a:t>
            </a:r>
            <a:r>
              <a:rPr lang="en-US" sz="3200" dirty="0" err="1" smtClean="0"/>
              <a:t>Con’t</a:t>
            </a:r>
            <a:endParaRPr lang="en-US" sz="3200" dirty="0"/>
          </a:p>
        </p:txBody>
      </p:sp>
      <p:sp>
        <p:nvSpPr>
          <p:cNvPr id="3" name="Footer Placeholder 2"/>
          <p:cNvSpPr>
            <a:spLocks noGrp="1"/>
          </p:cNvSpPr>
          <p:nvPr>
            <p:ph type="ftr" sz="quarter" idx="11"/>
          </p:nvPr>
        </p:nvSpPr>
        <p:spPr>
          <a:xfrm>
            <a:off x="3677056" y="6498235"/>
            <a:ext cx="5322970" cy="365125"/>
          </a:xfrm>
        </p:spPr>
        <p:txBody>
          <a:bodyPr/>
          <a:lstStyle/>
          <a:p>
            <a:r>
              <a:rPr lang="en-US" dirty="0"/>
              <a:t>School of ICT - CSF - Apr ‘20 – SSD: Secure Software Concepts</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15</a:t>
            </a:fld>
            <a:endParaRPr lang="en-US"/>
          </a:p>
        </p:txBody>
      </p:sp>
      <p:sp>
        <p:nvSpPr>
          <p:cNvPr id="5" name="Content Placeholder 4"/>
          <p:cNvSpPr>
            <a:spLocks noGrp="1"/>
          </p:cNvSpPr>
          <p:nvPr>
            <p:ph sz="quarter" idx="1"/>
          </p:nvPr>
        </p:nvSpPr>
        <p:spPr>
          <a:xfrm>
            <a:off x="612648" y="2244059"/>
            <a:ext cx="8153400" cy="4789126"/>
          </a:xfrm>
        </p:spPr>
        <p:txBody>
          <a:bodyPr>
            <a:noAutofit/>
          </a:bodyPr>
          <a:lstStyle/>
          <a:p>
            <a:r>
              <a:rPr lang="en-US" sz="2000" dirty="0"/>
              <a:t>Visit </a:t>
            </a:r>
            <a:r>
              <a:rPr lang="en-US" sz="2000" dirty="0">
                <a:hlinkClick r:id="rId3"/>
              </a:rPr>
              <a:t>https://docs.microsoft.com/en-us/aspnet/core/tutorials/razor-pages/</a:t>
            </a:r>
            <a:r>
              <a:rPr lang="en-US" sz="2000" dirty="0"/>
              <a:t> </a:t>
            </a:r>
          </a:p>
          <a:p>
            <a:r>
              <a:rPr lang="en-US" sz="2000" dirty="0"/>
              <a:t>Attempt the following topics:-</a:t>
            </a:r>
          </a:p>
          <a:p>
            <a:pPr lvl="1"/>
            <a:r>
              <a:rPr lang="en-SG" sz="1600" dirty="0"/>
              <a:t>Create a Razor Pages web app</a:t>
            </a:r>
            <a:endParaRPr lang="en-US" sz="1050" dirty="0"/>
          </a:p>
          <a:p>
            <a:pPr lvl="1"/>
            <a:r>
              <a:rPr lang="en-US" sz="1600" dirty="0"/>
              <a:t>Add a model to a Razor Pages app in ASP.NET Core</a:t>
            </a:r>
          </a:p>
          <a:p>
            <a:pPr lvl="1"/>
            <a:r>
              <a:rPr lang="en-US" sz="1600" dirty="0"/>
              <a:t>Scaffolded Razor Pages in ASP.NET Core</a:t>
            </a:r>
          </a:p>
          <a:p>
            <a:pPr lvl="1"/>
            <a:r>
              <a:rPr lang="en-US" sz="1600" dirty="0"/>
              <a:t>Work with a database and ASP.NET Core </a:t>
            </a:r>
          </a:p>
          <a:p>
            <a:pPr lvl="1"/>
            <a:r>
              <a:rPr lang="en-US" sz="1600" dirty="0"/>
              <a:t>Update the generated pages in an ASP.NET Core </a:t>
            </a:r>
            <a:r>
              <a:rPr lang="en-US" sz="1600" dirty="0" smtClean="0"/>
              <a:t>app</a:t>
            </a:r>
          </a:p>
          <a:p>
            <a:r>
              <a:rPr lang="en-US" sz="2000" dirty="0" smtClean="0"/>
              <a:t>Guided Videos (Visual Studio 2017)</a:t>
            </a:r>
          </a:p>
          <a:p>
            <a:pPr lvl="1"/>
            <a:r>
              <a:rPr lang="en-US" sz="1600" dirty="0">
                <a:hlinkClick r:id="rId4"/>
              </a:rPr>
              <a:t>https://</a:t>
            </a:r>
            <a:r>
              <a:rPr lang="en-US" sz="1600" dirty="0" smtClean="0">
                <a:hlinkClick r:id="rId4"/>
              </a:rPr>
              <a:t>www.youtube.com/watch?v=F0SP7Ry4flQ</a:t>
            </a:r>
            <a:endParaRPr lang="en-US" sz="1600" dirty="0" smtClean="0"/>
          </a:p>
          <a:p>
            <a:pPr lvl="1"/>
            <a:r>
              <a:rPr lang="en-US" sz="1600" dirty="0">
                <a:hlinkClick r:id="rId5"/>
              </a:rPr>
              <a:t>https://</a:t>
            </a:r>
            <a:r>
              <a:rPr lang="en-US" sz="1600" dirty="0" smtClean="0">
                <a:hlinkClick r:id="rId5"/>
              </a:rPr>
              <a:t>www.youtube.com/watch?v=sFVIsdR_RcM</a:t>
            </a:r>
            <a:r>
              <a:rPr lang="en-US" sz="1600" dirty="0" smtClean="0"/>
              <a:t> </a:t>
            </a:r>
          </a:p>
          <a:p>
            <a:pPr lvl="1"/>
            <a:r>
              <a:rPr lang="en-US" sz="1600" dirty="0">
                <a:hlinkClick r:id="rId6"/>
              </a:rPr>
              <a:t>https://</a:t>
            </a:r>
            <a:r>
              <a:rPr lang="en-US" sz="1600" dirty="0" smtClean="0">
                <a:hlinkClick r:id="rId6"/>
              </a:rPr>
              <a:t>www.youtube.com/watch?v=zxgKjPYnOMM</a:t>
            </a:r>
            <a:r>
              <a:rPr lang="en-US" sz="1600" dirty="0" smtClean="0"/>
              <a:t> </a:t>
            </a:r>
          </a:p>
          <a:p>
            <a:pPr lvl="1"/>
            <a:r>
              <a:rPr lang="en-US" sz="1600" dirty="0">
                <a:hlinkClick r:id="rId7"/>
              </a:rPr>
              <a:t>https://</a:t>
            </a:r>
            <a:r>
              <a:rPr lang="en-US" sz="1600" dirty="0" smtClean="0">
                <a:hlinkClick r:id="rId7"/>
              </a:rPr>
              <a:t>www.youtube.com/watch?v=A_5ff11sDHY</a:t>
            </a:r>
            <a:r>
              <a:rPr lang="en-US" sz="1600" dirty="0" smtClean="0"/>
              <a:t> </a:t>
            </a:r>
          </a:p>
          <a:p>
            <a:pPr lvl="1"/>
            <a:r>
              <a:rPr lang="en-US" sz="1600" dirty="0">
                <a:hlinkClick r:id="rId8"/>
              </a:rPr>
              <a:t>https://</a:t>
            </a:r>
            <a:r>
              <a:rPr lang="en-US" sz="1600" dirty="0" smtClean="0">
                <a:hlinkClick r:id="rId8"/>
              </a:rPr>
              <a:t>www.youtube.com/watch?v=yLnnleREMtQ</a:t>
            </a:r>
            <a:r>
              <a:rPr lang="en-US" sz="1600" dirty="0" smtClean="0"/>
              <a:t> </a:t>
            </a:r>
          </a:p>
        </p:txBody>
      </p:sp>
      <p:sp>
        <p:nvSpPr>
          <p:cNvPr id="6" name="TextBox 5">
            <a:extLst>
              <a:ext uri="{FF2B5EF4-FFF2-40B4-BE49-F238E27FC236}">
                <a16:creationId xmlns:a16="http://schemas.microsoft.com/office/drawing/2014/main" id="{B8F5FB6B-1D63-4153-86FD-97B40AB8D0F4}"/>
              </a:ext>
            </a:extLst>
          </p:cNvPr>
          <p:cNvSpPr txBox="1"/>
          <p:nvPr/>
        </p:nvSpPr>
        <p:spPr>
          <a:xfrm>
            <a:off x="612648" y="1573048"/>
            <a:ext cx="8153400" cy="646331"/>
          </a:xfrm>
          <a:prstGeom prst="rect">
            <a:avLst/>
          </a:prstGeom>
          <a:solidFill>
            <a:schemeClr val="accent6">
              <a:lumMod val="40000"/>
              <a:lumOff val="60000"/>
            </a:schemeClr>
          </a:solidFill>
          <a:ln w="12700">
            <a:solidFill>
              <a:schemeClr val="tx1"/>
            </a:solidFill>
          </a:ln>
        </p:spPr>
        <p:txBody>
          <a:bodyPr wrap="square" rtlCol="0">
            <a:spAutoFit/>
          </a:bodyPr>
          <a:lstStyle/>
          <a:p>
            <a:pPr algn="ctr"/>
            <a:r>
              <a:rPr lang="en-US" dirty="0"/>
              <a:t>Please note that Razor Pages mission (Week 1-3) is intentionally released early. The intent is to help you pace learning on Razor Pages.</a:t>
            </a:r>
          </a:p>
        </p:txBody>
      </p:sp>
      <p:sp>
        <p:nvSpPr>
          <p:cNvPr id="8" name="TextBox 7"/>
          <p:cNvSpPr txBox="1"/>
          <p:nvPr/>
        </p:nvSpPr>
        <p:spPr>
          <a:xfrm>
            <a:off x="5919070" y="2900957"/>
            <a:ext cx="2952556" cy="2862322"/>
          </a:xfrm>
          <a:prstGeom prst="rect">
            <a:avLst/>
          </a:prstGeom>
          <a:solidFill>
            <a:schemeClr val="accent6">
              <a:lumMod val="20000"/>
              <a:lumOff val="80000"/>
            </a:schemeClr>
          </a:solidFill>
          <a:ln w="12700">
            <a:solidFill>
              <a:schemeClr val="tx1"/>
            </a:solidFill>
          </a:ln>
        </p:spPr>
        <p:txBody>
          <a:bodyPr wrap="square" rtlCol="0">
            <a:spAutoFit/>
          </a:bodyPr>
          <a:lstStyle/>
          <a:p>
            <a:r>
              <a:rPr lang="en-US" dirty="0"/>
              <a:t>For Visual Studio 2019, refer to attached guide to create/start project in Visual Studio 2019. Once project </a:t>
            </a:r>
            <a:r>
              <a:rPr lang="en-US" dirty="0" smtClean="0"/>
              <a:t>created in 2019, </a:t>
            </a:r>
            <a:r>
              <a:rPr lang="en-US" dirty="0"/>
              <a:t>you can follow steps as per guided worksheet. </a:t>
            </a:r>
          </a:p>
          <a:p>
            <a:endParaRPr lang="en-US" dirty="0" smtClean="0"/>
          </a:p>
          <a:p>
            <a:endParaRPr lang="en-US" dirty="0"/>
          </a:p>
          <a:p>
            <a:endParaRPr lang="en-US" dirty="0"/>
          </a:p>
        </p:txBody>
      </p:sp>
      <p:graphicFrame>
        <p:nvGraphicFramePr>
          <p:cNvPr id="10" name="Object 9"/>
          <p:cNvGraphicFramePr>
            <a:graphicFrameLocks noChangeAspect="1"/>
          </p:cNvGraphicFramePr>
          <p:nvPr>
            <p:extLst/>
          </p:nvPr>
        </p:nvGraphicFramePr>
        <p:xfrm>
          <a:off x="6811683" y="4898112"/>
          <a:ext cx="1386475" cy="1201131"/>
        </p:xfrm>
        <a:graphic>
          <a:graphicData uri="http://schemas.openxmlformats.org/presentationml/2006/ole">
            <mc:AlternateContent xmlns:mc="http://schemas.openxmlformats.org/markup-compatibility/2006">
              <mc:Choice xmlns:v="urn:schemas-microsoft-com:vml" Requires="v">
                <p:oleObj spid="_x0000_s4112" name="Acrobat Document" showAsIcon="1" r:id="rId9" imgW="914400" imgH="792360" progId="AcroExch.Document.DC">
                  <p:embed/>
                </p:oleObj>
              </mc:Choice>
              <mc:Fallback>
                <p:oleObj name="Acrobat Document" showAsIcon="1" r:id="rId9" imgW="914400" imgH="792360" progId="AcroExch.Document.DC">
                  <p:embed/>
                  <p:pic>
                    <p:nvPicPr>
                      <p:cNvPr id="10" name="Object 9"/>
                      <p:cNvPicPr/>
                      <p:nvPr/>
                    </p:nvPicPr>
                    <p:blipFill>
                      <a:blip r:embed="rId10"/>
                      <a:stretch>
                        <a:fillRect/>
                      </a:stretch>
                    </p:blipFill>
                    <p:spPr>
                      <a:xfrm>
                        <a:off x="6811683" y="4898112"/>
                        <a:ext cx="1386475" cy="1201131"/>
                      </a:xfrm>
                      <a:prstGeom prst="rect">
                        <a:avLst/>
                      </a:prstGeom>
                    </p:spPr>
                  </p:pic>
                </p:oleObj>
              </mc:Fallback>
            </mc:AlternateContent>
          </a:graphicData>
        </a:graphic>
      </p:graphicFrame>
    </p:spTree>
    <p:extLst>
      <p:ext uri="{BB962C8B-B14F-4D97-AF65-F5344CB8AC3E}">
        <p14:creationId xmlns:p14="http://schemas.microsoft.com/office/powerpoint/2010/main" val="16326542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Reflections - Individual</a:t>
            </a:r>
          </a:p>
        </p:txBody>
      </p:sp>
      <p:sp>
        <p:nvSpPr>
          <p:cNvPr id="3" name="Footer Placeholder 2"/>
          <p:cNvSpPr>
            <a:spLocks noGrp="1"/>
          </p:cNvSpPr>
          <p:nvPr>
            <p:ph type="ftr" sz="quarter" idx="11"/>
          </p:nvPr>
        </p:nvSpPr>
        <p:spPr>
          <a:xfrm>
            <a:off x="612648" y="6206763"/>
            <a:ext cx="6988404" cy="365125"/>
          </a:xfrm>
        </p:spPr>
        <p:txBody>
          <a:bodyPr/>
          <a:lstStyle/>
          <a:p>
            <a:r>
              <a:rPr lang="en-US" dirty="0"/>
              <a:t>School of ICT - CSF - Apr ‘20 – SSD: Secure Software Concepts</a:t>
            </a:r>
          </a:p>
        </p:txBody>
      </p:sp>
      <p:sp>
        <p:nvSpPr>
          <p:cNvPr id="4" name="Slide Number Placeholder 3"/>
          <p:cNvSpPr>
            <a:spLocks noGrp="1"/>
          </p:cNvSpPr>
          <p:nvPr>
            <p:ph type="sldNum" sz="quarter" idx="12"/>
          </p:nvPr>
        </p:nvSpPr>
        <p:spPr/>
        <p:txBody>
          <a:bodyPr>
            <a:normAutofit fontScale="85000" lnSpcReduction="20000"/>
          </a:bodyPr>
          <a:lstStyle/>
          <a:p>
            <a:fld id="{6E2D2B3B-882E-40F3-A32F-6DD516915044}" type="slidenum">
              <a:rPr lang="en-US" smtClean="0"/>
              <a:pPr/>
              <a:t>16</a:t>
            </a:fld>
            <a:endParaRPr lang="en-US"/>
          </a:p>
        </p:txBody>
      </p:sp>
      <p:sp>
        <p:nvSpPr>
          <p:cNvPr id="8" name="Content Placeholder 7"/>
          <p:cNvSpPr>
            <a:spLocks noGrp="1"/>
          </p:cNvSpPr>
          <p:nvPr>
            <p:ph sz="quarter" idx="1"/>
          </p:nvPr>
        </p:nvSpPr>
        <p:spPr/>
        <p:txBody>
          <a:bodyPr>
            <a:normAutofit fontScale="92500"/>
          </a:bodyPr>
          <a:lstStyle/>
          <a:p>
            <a:r>
              <a:rPr lang="en-US" dirty="0"/>
              <a:t>Reflect on Week 1 and Week 2 lessons</a:t>
            </a:r>
          </a:p>
          <a:p>
            <a:r>
              <a:rPr lang="en-US" dirty="0"/>
              <a:t>Inside your  “</a:t>
            </a:r>
            <a:r>
              <a:rPr lang="en-US" dirty="0" smtClean="0"/>
              <a:t>SSD-AY1920-xxx-Pxx </a:t>
            </a:r>
            <a:r>
              <a:rPr lang="en-US" dirty="0">
                <a:sym typeface="Wingdings" panose="05000000000000000000" pitchFamily="2" charset="2"/>
              </a:rPr>
              <a:t> </a:t>
            </a:r>
            <a:r>
              <a:rPr lang="en-US" dirty="0" smtClean="0">
                <a:sym typeface="Wingdings" panose="05000000000000000000" pitchFamily="2" charset="2"/>
              </a:rPr>
              <a:t>Team Name”</a:t>
            </a:r>
            <a:endParaRPr lang="en-US" dirty="0"/>
          </a:p>
          <a:p>
            <a:pPr lvl="1"/>
            <a:r>
              <a:rPr lang="en-US" dirty="0">
                <a:sym typeface="Wingdings" panose="05000000000000000000" pitchFamily="2" charset="2"/>
              </a:rPr>
              <a:t>Create another Wiki/OneNote tab “Your Name - Reflection”, and answer the following questions.</a:t>
            </a:r>
          </a:p>
          <a:p>
            <a:pPr lvl="2"/>
            <a:r>
              <a:rPr lang="en-US" dirty="0">
                <a:sym typeface="Wingdings" panose="05000000000000000000" pitchFamily="2" charset="2"/>
              </a:rPr>
              <a:t>Identify 3 important learning points acquired from Week 1 and 2 lessons.</a:t>
            </a:r>
          </a:p>
          <a:p>
            <a:pPr lvl="2"/>
            <a:r>
              <a:rPr lang="en-US" dirty="0"/>
              <a:t>What do these </a:t>
            </a:r>
            <a:r>
              <a:rPr lang="en-US" dirty="0">
                <a:sym typeface="Wingdings" panose="05000000000000000000" pitchFamily="2" charset="2"/>
              </a:rPr>
              <a:t>learning points</a:t>
            </a:r>
            <a:r>
              <a:rPr lang="en-US" dirty="0"/>
              <a:t> imply?  Or what conclusions could you draw?</a:t>
            </a:r>
          </a:p>
          <a:p>
            <a:pPr lvl="2"/>
            <a:r>
              <a:rPr lang="en-US" dirty="0"/>
              <a:t>What will you do more of, less of, start or stop the next time? (In the context of the learning acquired thus far)</a:t>
            </a:r>
          </a:p>
          <a:p>
            <a:pPr lvl="1"/>
            <a:r>
              <a:rPr lang="en-US" dirty="0">
                <a:solidFill>
                  <a:srgbClr val="FF0000"/>
                </a:solidFill>
              </a:rPr>
              <a:t>Deadline: Before the next week’s lesson</a:t>
            </a:r>
          </a:p>
        </p:txBody>
      </p:sp>
    </p:spTree>
    <p:extLst>
      <p:ext uri="{BB962C8B-B14F-4D97-AF65-F5344CB8AC3E}">
        <p14:creationId xmlns:p14="http://schemas.microsoft.com/office/powerpoint/2010/main" val="1857234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Contents</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a:t>
            </a:fld>
            <a:endParaRPr lang="en-US"/>
          </a:p>
        </p:txBody>
      </p:sp>
      <p:graphicFrame>
        <p:nvGraphicFramePr>
          <p:cNvPr id="8" name="Content Placeholder 7"/>
          <p:cNvGraphicFramePr>
            <a:graphicFrameLocks noGrp="1"/>
          </p:cNvGraphicFramePr>
          <p:nvPr>
            <p:ph sz="quarter" idx="1"/>
            <p:extLst>
              <p:ext uri="{D42A27DB-BD31-4B8C-83A1-F6EECF244321}">
                <p14:modId xmlns:p14="http://schemas.microsoft.com/office/powerpoint/2010/main" val="240373129"/>
              </p:ext>
            </p:extLst>
          </p:nvPr>
        </p:nvGraphicFramePr>
        <p:xfrm>
          <a:off x="612648" y="1600200"/>
          <a:ext cx="8153400"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ooter Placeholder 2"/>
          <p:cNvSpPr>
            <a:spLocks noGrp="1"/>
          </p:cNvSpPr>
          <p:nvPr>
            <p:ph type="ftr" sz="quarter" idx="12"/>
          </p:nvPr>
        </p:nvSpPr>
        <p:spPr>
          <a:xfrm>
            <a:off x="609600" y="6389326"/>
            <a:ext cx="5421083" cy="365125"/>
          </a:xfrm>
        </p:spPr>
        <p:txBody>
          <a:bodyPr>
            <a:normAutofit/>
          </a:bodyPr>
          <a:lstStyle/>
          <a:p>
            <a:r>
              <a:rPr lang="en-US" dirty="0" smtClean="0">
                <a:solidFill>
                  <a:schemeClr val="tx1"/>
                </a:solidFill>
              </a:rPr>
              <a:t>School of ICT - CSF - Apr ‘20 – SSD: Secure Software Concepts</a:t>
            </a:r>
            <a:endParaRPr lang="en-US" dirty="0">
              <a:solidFill>
                <a:schemeClr val="tx1"/>
              </a:solidFill>
            </a:endParaRPr>
          </a:p>
        </p:txBody>
      </p:sp>
    </p:spTree>
    <p:extLst>
      <p:ext uri="{BB962C8B-B14F-4D97-AF65-F5344CB8AC3E}">
        <p14:creationId xmlns:p14="http://schemas.microsoft.com/office/powerpoint/2010/main" val="3934322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pPr lvl="0"/>
            <a:r>
              <a:rPr lang="en-US" dirty="0"/>
              <a:t>Remote Learning Instructions</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3</a:t>
            </a:fld>
            <a:endParaRPr lang="en-US"/>
          </a:p>
        </p:txBody>
      </p:sp>
      <p:sp>
        <p:nvSpPr>
          <p:cNvPr id="7" name="Content Placeholder 6"/>
          <p:cNvSpPr>
            <a:spLocks noGrp="1"/>
          </p:cNvSpPr>
          <p:nvPr>
            <p:ph sz="quarter" idx="1"/>
          </p:nvPr>
        </p:nvSpPr>
        <p:spPr>
          <a:xfrm>
            <a:off x="612648" y="1678448"/>
            <a:ext cx="8153400" cy="759886"/>
          </a:xfrm>
          <a:ln>
            <a:solidFill>
              <a:schemeClr val="tx1"/>
            </a:solidFill>
          </a:ln>
        </p:spPr>
        <p:txBody>
          <a:bodyPr>
            <a:normAutofit fontScale="55000" lnSpcReduction="20000"/>
          </a:bodyPr>
          <a:lstStyle/>
          <a:p>
            <a:r>
              <a:rPr lang="en-US" u="sng" dirty="0"/>
              <a:t>Step 1</a:t>
            </a:r>
          </a:p>
          <a:p>
            <a:pPr lvl="1"/>
            <a:r>
              <a:rPr lang="en-US" dirty="0"/>
              <a:t>Read Holistic Security</a:t>
            </a:r>
          </a:p>
          <a:p>
            <a:pPr lvl="2"/>
            <a:r>
              <a:rPr lang="en-US" sz="2100" dirty="0"/>
              <a:t>Details in slide </a:t>
            </a:r>
            <a:r>
              <a:rPr lang="en-US" sz="2100" dirty="0" smtClean="0"/>
              <a:t>5-6</a:t>
            </a:r>
            <a:endParaRPr lang="en-US" sz="2100" dirty="0"/>
          </a:p>
        </p:txBody>
      </p:sp>
      <p:sp>
        <p:nvSpPr>
          <p:cNvPr id="2" name="Footer Placeholder 1"/>
          <p:cNvSpPr>
            <a:spLocks noGrp="1"/>
          </p:cNvSpPr>
          <p:nvPr>
            <p:ph type="ftr" sz="quarter" idx="11"/>
          </p:nvPr>
        </p:nvSpPr>
        <p:spPr/>
        <p:txBody>
          <a:bodyPr/>
          <a:lstStyle/>
          <a:p>
            <a:r>
              <a:rPr lang="en-US" dirty="0" smtClean="0">
                <a:solidFill>
                  <a:schemeClr val="tx1"/>
                </a:solidFill>
              </a:rPr>
              <a:t>School of ICT - CSF - Apr ‘20 – SSD: Secure Software Concepts</a:t>
            </a:r>
            <a:endParaRPr lang="en-US" dirty="0">
              <a:solidFill>
                <a:schemeClr val="tx1"/>
              </a:solidFill>
            </a:endParaRPr>
          </a:p>
        </p:txBody>
      </p:sp>
      <p:sp>
        <p:nvSpPr>
          <p:cNvPr id="9" name="Content Placeholder 6"/>
          <p:cNvSpPr txBox="1">
            <a:spLocks/>
          </p:cNvSpPr>
          <p:nvPr/>
        </p:nvSpPr>
        <p:spPr>
          <a:xfrm>
            <a:off x="618939" y="2497501"/>
            <a:ext cx="8153400" cy="759886"/>
          </a:xfrm>
          <a:prstGeom prst="rect">
            <a:avLst/>
          </a:prstGeom>
          <a:ln>
            <a:solidFill>
              <a:schemeClr val="tx1"/>
            </a:solidFill>
          </a:ln>
        </p:spPr>
        <p:txBody>
          <a:bodyPr vert="horz">
            <a:normAutofit fontScale="47500" lnSpcReduction="2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sz="3400" u="sng" dirty="0"/>
              <a:t>Step 2</a:t>
            </a:r>
          </a:p>
          <a:p>
            <a:pPr lvl="1" defTabSz="914400"/>
            <a:r>
              <a:rPr lang="en-US" sz="2900" dirty="0"/>
              <a:t>Read </a:t>
            </a:r>
            <a:r>
              <a:rPr lang="en-US" sz="3200" dirty="0"/>
              <a:t>Secure Software Implementation Challenges</a:t>
            </a:r>
            <a:endParaRPr lang="en-US" sz="2900" dirty="0"/>
          </a:p>
          <a:p>
            <a:pPr lvl="2" defTabSz="914400"/>
            <a:r>
              <a:rPr lang="en-US" sz="2400" dirty="0"/>
              <a:t>Details in slide </a:t>
            </a:r>
            <a:r>
              <a:rPr lang="en-US" sz="2400" dirty="0" smtClean="0"/>
              <a:t>7-10</a:t>
            </a:r>
            <a:endParaRPr lang="en-US" sz="2400" dirty="0"/>
          </a:p>
          <a:p>
            <a:pPr marL="685800" lvl="2" indent="0" defTabSz="914400">
              <a:buNone/>
            </a:pPr>
            <a:endParaRPr lang="en-US" dirty="0"/>
          </a:p>
        </p:txBody>
      </p:sp>
      <p:sp>
        <p:nvSpPr>
          <p:cNvPr id="8" name="Content Placeholder 6">
            <a:extLst>
              <a:ext uri="{FF2B5EF4-FFF2-40B4-BE49-F238E27FC236}">
                <a16:creationId xmlns:a16="http://schemas.microsoft.com/office/drawing/2014/main" id="{A7BE24E4-C79B-456B-91C6-9145BA5692D0}"/>
              </a:ext>
            </a:extLst>
          </p:cNvPr>
          <p:cNvSpPr txBox="1">
            <a:spLocks/>
          </p:cNvSpPr>
          <p:nvPr/>
        </p:nvSpPr>
        <p:spPr>
          <a:xfrm>
            <a:off x="580535" y="4396902"/>
            <a:ext cx="8153400" cy="1147864"/>
          </a:xfrm>
          <a:prstGeom prst="rect">
            <a:avLst/>
          </a:prstGeom>
          <a:ln>
            <a:solidFill>
              <a:schemeClr val="tx1"/>
            </a:solidFill>
          </a:ln>
        </p:spPr>
        <p:txBody>
          <a:bodyPr vert="horz">
            <a:normAutofit fontScale="70000" lnSpcReduction="2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sz="2000" dirty="0"/>
              <a:t>Step 4</a:t>
            </a:r>
          </a:p>
          <a:p>
            <a:pPr lvl="1" defTabSz="914400"/>
            <a:r>
              <a:rPr lang="en-US" sz="1800" dirty="0"/>
              <a:t>Do Mission 2.1</a:t>
            </a:r>
          </a:p>
          <a:p>
            <a:pPr lvl="2" defTabSz="914400"/>
            <a:r>
              <a:rPr lang="en-US" sz="1500" dirty="0"/>
              <a:t>Details in slide </a:t>
            </a:r>
            <a:r>
              <a:rPr lang="en-US" sz="1500" dirty="0" smtClean="0"/>
              <a:t>13</a:t>
            </a:r>
            <a:endParaRPr lang="en-US" sz="1500" dirty="0"/>
          </a:p>
          <a:p>
            <a:pPr lvl="1" defTabSz="914400"/>
            <a:r>
              <a:rPr lang="en-US" sz="1800" dirty="0"/>
              <a:t>Do Mission 3.3</a:t>
            </a:r>
          </a:p>
          <a:p>
            <a:pPr lvl="2" defTabSz="914400"/>
            <a:r>
              <a:rPr lang="en-US" sz="1400" dirty="0"/>
              <a:t>Details in slide </a:t>
            </a:r>
            <a:r>
              <a:rPr lang="en-US" sz="1400" dirty="0" smtClean="0"/>
              <a:t>14</a:t>
            </a:r>
            <a:endParaRPr lang="en-US" sz="1400" dirty="0"/>
          </a:p>
        </p:txBody>
      </p:sp>
      <p:sp>
        <p:nvSpPr>
          <p:cNvPr id="20" name="Content Placeholder 6">
            <a:extLst>
              <a:ext uri="{FF2B5EF4-FFF2-40B4-BE49-F238E27FC236}">
                <a16:creationId xmlns:a16="http://schemas.microsoft.com/office/drawing/2014/main" id="{32335D7B-F7A5-4AAB-8D14-CCE7C538B30A}"/>
              </a:ext>
            </a:extLst>
          </p:cNvPr>
          <p:cNvSpPr txBox="1">
            <a:spLocks/>
          </p:cNvSpPr>
          <p:nvPr/>
        </p:nvSpPr>
        <p:spPr>
          <a:xfrm>
            <a:off x="609600" y="3343579"/>
            <a:ext cx="8153400" cy="956047"/>
          </a:xfrm>
          <a:prstGeom prst="rect">
            <a:avLst/>
          </a:prstGeom>
          <a:ln>
            <a:solidFill>
              <a:schemeClr val="tx1"/>
            </a:solidFill>
          </a:ln>
        </p:spPr>
        <p:txBody>
          <a:bodyPr vert="horz">
            <a:normAutofit fontScale="40000" lnSpcReduction="2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sz="3400" u="sng" dirty="0"/>
              <a:t>Step 3</a:t>
            </a:r>
          </a:p>
          <a:p>
            <a:pPr lvl="1" defTabSz="914400"/>
            <a:r>
              <a:rPr lang="en-US" sz="2900" dirty="0"/>
              <a:t>Read Intro to Razor Pages</a:t>
            </a:r>
          </a:p>
          <a:p>
            <a:pPr lvl="2" defTabSz="914400"/>
            <a:r>
              <a:rPr lang="en-US" sz="2400" dirty="0"/>
              <a:t>Details in slide </a:t>
            </a:r>
            <a:r>
              <a:rPr lang="en-US" sz="2400" dirty="0" smtClean="0"/>
              <a:t>11</a:t>
            </a:r>
          </a:p>
          <a:p>
            <a:pPr lvl="1" defTabSz="914400"/>
            <a:r>
              <a:rPr lang="en-US" sz="2700" dirty="0" smtClean="0"/>
              <a:t>Attempt Open-Ended Question (Slide 12)</a:t>
            </a:r>
            <a:endParaRPr lang="en-US" sz="2700" dirty="0"/>
          </a:p>
          <a:p>
            <a:pPr marL="685800" lvl="2" indent="0" defTabSz="914400">
              <a:buNone/>
            </a:pPr>
            <a:endParaRPr lang="en-US" dirty="0"/>
          </a:p>
        </p:txBody>
      </p:sp>
      <p:sp>
        <p:nvSpPr>
          <p:cNvPr id="10" name="Content Placeholder 6">
            <a:extLst>
              <a:ext uri="{FF2B5EF4-FFF2-40B4-BE49-F238E27FC236}">
                <a16:creationId xmlns:a16="http://schemas.microsoft.com/office/drawing/2014/main" id="{F3749BD7-890D-4766-87F2-A1475B1FD0D5}"/>
              </a:ext>
            </a:extLst>
          </p:cNvPr>
          <p:cNvSpPr txBox="1">
            <a:spLocks/>
          </p:cNvSpPr>
          <p:nvPr/>
        </p:nvSpPr>
        <p:spPr>
          <a:xfrm>
            <a:off x="609600" y="5583676"/>
            <a:ext cx="8153400" cy="805649"/>
          </a:xfrm>
          <a:prstGeom prst="rect">
            <a:avLst/>
          </a:prstGeom>
          <a:ln>
            <a:solidFill>
              <a:schemeClr val="tx1"/>
            </a:solidFill>
          </a:ln>
        </p:spPr>
        <p:txBody>
          <a:bodyPr vert="horz">
            <a:normAutofit fontScale="62500" lnSpcReduction="2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u="sng" dirty="0"/>
              <a:t>Step 5</a:t>
            </a:r>
          </a:p>
          <a:p>
            <a:pPr lvl="1" defTabSz="914400"/>
            <a:r>
              <a:rPr lang="en-US" dirty="0"/>
              <a:t>Do Reflection</a:t>
            </a:r>
          </a:p>
          <a:p>
            <a:pPr lvl="2" defTabSz="914400"/>
            <a:r>
              <a:rPr lang="en-US" sz="2100" dirty="0"/>
              <a:t>Details in slide </a:t>
            </a:r>
            <a:r>
              <a:rPr lang="en-US" sz="2100" dirty="0" smtClean="0"/>
              <a:t>16</a:t>
            </a:r>
            <a:endParaRPr lang="en-US" sz="2100" dirty="0"/>
          </a:p>
          <a:p>
            <a:pPr marL="685800" lvl="2" indent="0" defTabSz="914400">
              <a:buFont typeface="Wingdings"/>
              <a:buNone/>
            </a:pPr>
            <a:endParaRPr lang="en-US" dirty="0"/>
          </a:p>
        </p:txBody>
      </p:sp>
    </p:spTree>
    <p:extLst>
      <p:ext uri="{BB962C8B-B14F-4D97-AF65-F5344CB8AC3E}">
        <p14:creationId xmlns:p14="http://schemas.microsoft.com/office/powerpoint/2010/main" val="10054490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Important Details </a:t>
            </a:r>
          </a:p>
        </p:txBody>
      </p:sp>
      <p:sp>
        <p:nvSpPr>
          <p:cNvPr id="20" name="Footer Placeholder 2"/>
          <p:cNvSpPr>
            <a:spLocks noGrp="1"/>
          </p:cNvSpPr>
          <p:nvPr>
            <p:ph type="ftr" sz="quarter" idx="11"/>
          </p:nvPr>
        </p:nvSpPr>
        <p:spPr/>
        <p:txBody>
          <a:bodyPr>
            <a:normAutofit/>
          </a:bodyPr>
          <a:lstStyle/>
          <a:p>
            <a:r>
              <a:rPr lang="en-SG" dirty="0">
                <a:solidFill>
                  <a:schemeClr val="tx1"/>
                </a:solidFill>
              </a:rPr>
              <a:t>School of ICT - CSF - Apr '20 – SSD: Introduction</a:t>
            </a:r>
            <a:endParaRPr lang="en-US" dirty="0">
              <a:solidFill>
                <a:schemeClr val="tx1"/>
              </a:solidFill>
            </a:endParaRPr>
          </a:p>
        </p:txBody>
      </p:sp>
      <p:sp>
        <p:nvSpPr>
          <p:cNvPr id="5" name="Slide Number Placeholder 4"/>
          <p:cNvSpPr>
            <a:spLocks noGrp="1"/>
          </p:cNvSpPr>
          <p:nvPr>
            <p:ph type="sldNum" sz="quarter" idx="12"/>
          </p:nvPr>
        </p:nvSpPr>
        <p:spPr/>
        <p:txBody>
          <a:bodyPr>
            <a:normAutofit fontScale="85000" lnSpcReduction="20000"/>
          </a:bodyPr>
          <a:lstStyle/>
          <a:p>
            <a:fld id="{6E2D2B3B-882E-40F3-A32F-6DD516915044}" type="slidenum">
              <a:rPr lang="en-US" smtClean="0"/>
              <a:pPr/>
              <a:t>4</a:t>
            </a:fld>
            <a:endParaRPr lang="en-US"/>
          </a:p>
        </p:txBody>
      </p:sp>
      <p:graphicFrame>
        <p:nvGraphicFramePr>
          <p:cNvPr id="3" name="Table 2"/>
          <p:cNvGraphicFramePr>
            <a:graphicFrameLocks noGrp="1"/>
          </p:cNvGraphicFramePr>
          <p:nvPr>
            <p:extLst/>
          </p:nvPr>
        </p:nvGraphicFramePr>
        <p:xfrm>
          <a:off x="5835192" y="4330222"/>
          <a:ext cx="3055626" cy="1590731"/>
        </p:xfrm>
        <a:graphic>
          <a:graphicData uri="http://schemas.openxmlformats.org/drawingml/2006/table">
            <a:tbl>
              <a:tblPr firstRow="1" bandRow="1">
                <a:tableStyleId>{5C22544A-7EE6-4342-B048-85BDC9FD1C3A}</a:tableStyleId>
              </a:tblPr>
              <a:tblGrid>
                <a:gridCol w="3055626">
                  <a:extLst>
                    <a:ext uri="{9D8B030D-6E8A-4147-A177-3AD203B41FA5}">
                      <a16:colId xmlns:a16="http://schemas.microsoft.com/office/drawing/2014/main" val="20000"/>
                    </a:ext>
                  </a:extLst>
                </a:gridCol>
              </a:tblGrid>
              <a:tr h="1590731">
                <a:tc>
                  <a:txBody>
                    <a:bodyPr/>
                    <a:lstStyle/>
                    <a:p>
                      <a:pPr algn="ctr"/>
                      <a:r>
                        <a:rPr lang="en-US" sz="1800" b="1" baseline="0" dirty="0">
                          <a:solidFill>
                            <a:srgbClr val="FF0000"/>
                          </a:solidFill>
                        </a:rPr>
                        <a:t>In light of the Covid-19 situation, your cooperation in adhering to the points mentioned is much needed and greatly appreciated.</a:t>
                      </a:r>
                      <a:endParaRPr lang="en-US" sz="1800" b="1" dirty="0">
                        <a:solidFill>
                          <a:srgbClr val="FF0000"/>
                        </a:solidFill>
                      </a:endParaRPr>
                    </a:p>
                  </a:txBody>
                  <a:tcPr>
                    <a:solidFill>
                      <a:schemeClr val="accent5">
                        <a:lumMod val="40000"/>
                        <a:lumOff val="60000"/>
                        <a:alpha val="42000"/>
                      </a:schemeClr>
                    </a:solidFill>
                  </a:tcPr>
                </a:tc>
                <a:extLst>
                  <a:ext uri="{0D108BD9-81ED-4DB2-BD59-A6C34878D82A}">
                    <a16:rowId xmlns:a16="http://schemas.microsoft.com/office/drawing/2014/main" val="10000"/>
                  </a:ext>
                </a:extLst>
              </a:tr>
            </a:tbl>
          </a:graphicData>
        </a:graphic>
      </p:graphicFrame>
      <p:graphicFrame>
        <p:nvGraphicFramePr>
          <p:cNvPr id="7" name="Table 7">
            <a:extLst>
              <a:ext uri="{FF2B5EF4-FFF2-40B4-BE49-F238E27FC236}">
                <a16:creationId xmlns:a16="http://schemas.microsoft.com/office/drawing/2014/main" id="{65286ACA-8811-4BE1-987C-FDBC34F88857}"/>
              </a:ext>
            </a:extLst>
          </p:cNvPr>
          <p:cNvGraphicFramePr>
            <a:graphicFrameLocks noGrp="1"/>
          </p:cNvGraphicFramePr>
          <p:nvPr>
            <p:extLst/>
          </p:nvPr>
        </p:nvGraphicFramePr>
        <p:xfrm>
          <a:off x="347450" y="1583702"/>
          <a:ext cx="5120097" cy="4786078"/>
        </p:xfrm>
        <a:graphic>
          <a:graphicData uri="http://schemas.openxmlformats.org/drawingml/2006/table">
            <a:tbl>
              <a:tblPr bandCol="1">
                <a:tableStyleId>{5C22544A-7EE6-4342-B048-85BDC9FD1C3A}</a:tableStyleId>
              </a:tblPr>
              <a:tblGrid>
                <a:gridCol w="5120097">
                  <a:extLst>
                    <a:ext uri="{9D8B030D-6E8A-4147-A177-3AD203B41FA5}">
                      <a16:colId xmlns:a16="http://schemas.microsoft.com/office/drawing/2014/main" val="4250664297"/>
                    </a:ext>
                  </a:extLst>
                </a:gridCol>
              </a:tblGrid>
              <a:tr h="911100">
                <a:tc>
                  <a:txBody>
                    <a:bodyPr/>
                    <a:lstStyle/>
                    <a:p>
                      <a:pPr algn="ctr"/>
                      <a:r>
                        <a:rPr lang="en-SG" sz="3200" b="1" dirty="0">
                          <a:solidFill>
                            <a:schemeClr val="bg1"/>
                          </a:solidFill>
                        </a:rPr>
                        <a:t>VERY IMPORTANT</a:t>
                      </a:r>
                    </a:p>
                  </a:txBody>
                  <a:tcPr>
                    <a:solidFill>
                      <a:srgbClr val="FF0000"/>
                    </a:solidFill>
                  </a:tcPr>
                </a:tc>
                <a:extLst>
                  <a:ext uri="{0D108BD9-81ED-4DB2-BD59-A6C34878D82A}">
                    <a16:rowId xmlns:a16="http://schemas.microsoft.com/office/drawing/2014/main" val="3368891966"/>
                  </a:ext>
                </a:extLst>
              </a:tr>
              <a:tr h="921718">
                <a:tc>
                  <a:txBody>
                    <a:bodyPr/>
                    <a:lstStyle/>
                    <a:p>
                      <a:r>
                        <a:rPr lang="en-SG" sz="1600" b="1" dirty="0">
                          <a:latin typeface="+mj-lt"/>
                        </a:rPr>
                        <a:t>Visit MEL to start each week’s lesson.</a:t>
                      </a:r>
                    </a:p>
                    <a:p>
                      <a:pPr marL="285750" indent="-285750">
                        <a:buFont typeface="Arial" panose="020B0604020202020204" pitchFamily="34" charset="0"/>
                        <a:buChar char="•"/>
                      </a:pPr>
                      <a:r>
                        <a:rPr lang="en-SG" sz="1600" b="1" dirty="0">
                          <a:solidFill>
                            <a:srgbClr val="FF0000"/>
                          </a:solidFill>
                          <a:latin typeface="+mj-lt"/>
                        </a:rPr>
                        <a:t>Learning materials will ONLY be released in MEL</a:t>
                      </a:r>
                    </a:p>
                  </a:txBody>
                  <a:tcPr/>
                </a:tc>
                <a:extLst>
                  <a:ext uri="{0D108BD9-81ED-4DB2-BD59-A6C34878D82A}">
                    <a16:rowId xmlns:a16="http://schemas.microsoft.com/office/drawing/2014/main" val="742444534"/>
                  </a:ext>
                </a:extLst>
              </a:tr>
              <a:tr h="1927266">
                <a:tc>
                  <a:txBody>
                    <a:bodyPr/>
                    <a:lstStyle/>
                    <a:p>
                      <a:r>
                        <a:rPr lang="en-SG" sz="1600" b="1" dirty="0">
                          <a:latin typeface="+mj-lt"/>
                        </a:rPr>
                        <a:t>Attendance Poll</a:t>
                      </a:r>
                    </a:p>
                    <a:p>
                      <a:pPr marL="285750" indent="-285750">
                        <a:buFont typeface="Arial" panose="020B0604020202020204" pitchFamily="34" charset="0"/>
                        <a:buChar char="•"/>
                      </a:pPr>
                      <a:r>
                        <a:rPr lang="en-SG" sz="1600" b="1" dirty="0">
                          <a:latin typeface="+mj-lt"/>
                        </a:rPr>
                        <a:t>Attempt </a:t>
                      </a:r>
                      <a:r>
                        <a:rPr lang="en-SG" sz="1600" b="1" dirty="0" smtClean="0">
                          <a:solidFill>
                            <a:srgbClr val="FF0000"/>
                          </a:solidFill>
                          <a:latin typeface="+mj-lt"/>
                        </a:rPr>
                        <a:t>TWO</a:t>
                      </a:r>
                      <a:r>
                        <a:rPr lang="en-SG" sz="1600" b="1" dirty="0" smtClean="0">
                          <a:latin typeface="+mj-lt"/>
                        </a:rPr>
                        <a:t> </a:t>
                      </a:r>
                      <a:r>
                        <a:rPr lang="en-SG" sz="1600" b="1" dirty="0">
                          <a:latin typeface="+mj-lt"/>
                        </a:rPr>
                        <a:t>attendance polls </a:t>
                      </a:r>
                      <a:r>
                        <a:rPr lang="en-SG" sz="1600" b="1" dirty="0" smtClean="0">
                          <a:latin typeface="+mj-lt"/>
                        </a:rPr>
                        <a:t>every </a:t>
                      </a:r>
                      <a:r>
                        <a:rPr lang="en-SG" sz="1600" b="1" dirty="0">
                          <a:latin typeface="+mj-lt"/>
                        </a:rPr>
                        <a:t>week</a:t>
                      </a:r>
                    </a:p>
                    <a:p>
                      <a:pPr marL="742950" lvl="1" indent="-285750">
                        <a:buFont typeface="Arial" panose="020B0604020202020204" pitchFamily="34" charset="0"/>
                        <a:buChar char="•"/>
                      </a:pPr>
                      <a:r>
                        <a:rPr lang="en-SG" sz="1600" b="1" dirty="0" smtClean="0">
                          <a:latin typeface="+mj-lt"/>
                        </a:rPr>
                        <a:t>Starts Monday </a:t>
                      </a:r>
                      <a:r>
                        <a:rPr lang="en-SG" sz="1600" b="1" dirty="0">
                          <a:latin typeface="+mj-lt"/>
                        </a:rPr>
                        <a:t>(9am</a:t>
                      </a:r>
                      <a:r>
                        <a:rPr lang="en-SG" sz="1600" b="1" dirty="0" smtClean="0">
                          <a:latin typeface="+mj-lt"/>
                        </a:rPr>
                        <a:t>) till Friday (11:59pm)</a:t>
                      </a:r>
                      <a:endParaRPr lang="en-SG" sz="1600" b="1" dirty="0">
                        <a:latin typeface="+mj-lt"/>
                      </a:endParaRPr>
                    </a:p>
                    <a:p>
                      <a:pPr marL="742950" lvl="1" indent="-285750">
                        <a:buFont typeface="Arial" panose="020B0604020202020204" pitchFamily="34" charset="0"/>
                        <a:buChar char="•"/>
                      </a:pPr>
                      <a:r>
                        <a:rPr lang="en-SG" sz="1600" b="1" dirty="0">
                          <a:latin typeface="+mj-lt"/>
                        </a:rPr>
                        <a:t>Attendance </a:t>
                      </a:r>
                      <a:r>
                        <a:rPr lang="en-SG" sz="1600" b="1" dirty="0" smtClean="0">
                          <a:latin typeface="+mj-lt"/>
                        </a:rPr>
                        <a:t>:– </a:t>
                      </a:r>
                    </a:p>
                    <a:p>
                      <a:pPr marL="1200150" lvl="2" indent="-285750">
                        <a:buFont typeface="Arial" panose="020B0604020202020204" pitchFamily="34" charset="0"/>
                        <a:buChar char="•"/>
                      </a:pPr>
                      <a:r>
                        <a:rPr lang="en-SG" sz="1600" b="1" dirty="0" smtClean="0">
                          <a:latin typeface="+mj-lt"/>
                        </a:rPr>
                        <a:t>Week </a:t>
                      </a:r>
                      <a:r>
                        <a:rPr lang="en-SG" sz="1600" b="1" dirty="0">
                          <a:latin typeface="+mj-lt"/>
                        </a:rPr>
                        <a:t>x </a:t>
                      </a:r>
                      <a:r>
                        <a:rPr lang="en-SG" sz="1600" b="1" dirty="0" smtClean="0">
                          <a:latin typeface="+mj-lt"/>
                        </a:rPr>
                        <a:t>Lecture </a:t>
                      </a:r>
                      <a:r>
                        <a:rPr kumimoji="0" lang="en-SG" sz="1600" b="1" kern="1200" dirty="0" smtClean="0">
                          <a:solidFill>
                            <a:schemeClr val="dk1"/>
                          </a:solidFill>
                          <a:latin typeface="+mn-lt"/>
                          <a:ea typeface="+mn-ea"/>
                          <a:cs typeface="+mn-cs"/>
                        </a:rPr>
                        <a:t>( </a:t>
                      </a:r>
                      <a:r>
                        <a:rPr kumimoji="0" lang="en-SG" sz="1200" b="1" kern="1200" dirty="0" smtClean="0">
                          <a:solidFill>
                            <a:schemeClr val="dk1"/>
                          </a:solidFill>
                          <a:latin typeface="+mn-lt"/>
                          <a:ea typeface="+mn-ea"/>
                          <a:cs typeface="+mn-cs"/>
                        </a:rPr>
                        <a:t>x refers to week number</a:t>
                      </a:r>
                      <a:r>
                        <a:rPr kumimoji="0" lang="en-SG" sz="1600" b="1" kern="1200" dirty="0" smtClean="0">
                          <a:solidFill>
                            <a:schemeClr val="dk1"/>
                          </a:solidFill>
                          <a:latin typeface="+mn-lt"/>
                          <a:ea typeface="+mn-ea"/>
                          <a:cs typeface="+mn-cs"/>
                        </a:rPr>
                        <a:t>)</a:t>
                      </a:r>
                      <a:endParaRPr lang="en-SG" sz="1600" b="1" dirty="0">
                        <a:latin typeface="+mj-lt"/>
                      </a:endParaRPr>
                    </a:p>
                    <a:p>
                      <a:pPr marL="1200150" lvl="2" indent="-285750">
                        <a:buFont typeface="Arial" panose="020B0604020202020204" pitchFamily="34" charset="0"/>
                        <a:buChar char="•"/>
                      </a:pPr>
                      <a:r>
                        <a:rPr lang="en-SG" sz="1600" b="1" dirty="0" smtClean="0">
                          <a:latin typeface="+mj-lt"/>
                        </a:rPr>
                        <a:t>Week </a:t>
                      </a:r>
                      <a:r>
                        <a:rPr lang="en-SG" sz="1600" b="1" dirty="0">
                          <a:latin typeface="+mj-lt"/>
                        </a:rPr>
                        <a:t>x </a:t>
                      </a:r>
                      <a:r>
                        <a:rPr lang="en-SG" sz="1600" b="1" dirty="0" smtClean="0">
                          <a:latin typeface="+mj-lt"/>
                        </a:rPr>
                        <a:t>Tutorial/Practical</a:t>
                      </a:r>
                      <a:endParaRPr lang="en-SG" sz="1050" b="1" dirty="0" smtClean="0">
                        <a:latin typeface="+mj-lt"/>
                      </a:endParaRPr>
                    </a:p>
                    <a:p>
                      <a:pPr marL="742950" lvl="1" indent="-285750">
                        <a:buFont typeface="Arial" panose="020B0604020202020204" pitchFamily="34" charset="0"/>
                        <a:buChar char="•"/>
                      </a:pPr>
                      <a:r>
                        <a:rPr lang="en-SG" sz="1600" b="1" dirty="0" smtClean="0">
                          <a:latin typeface="+mj-lt"/>
                        </a:rPr>
                        <a:t>Just </a:t>
                      </a:r>
                      <a:r>
                        <a:rPr lang="en-SG" sz="1600" b="1" dirty="0">
                          <a:latin typeface="+mj-lt"/>
                        </a:rPr>
                        <a:t>click </a:t>
                      </a:r>
                      <a:r>
                        <a:rPr lang="en-SG" sz="1600" b="1" dirty="0">
                          <a:solidFill>
                            <a:srgbClr val="FF0000"/>
                          </a:solidFill>
                          <a:latin typeface="+mj-lt"/>
                        </a:rPr>
                        <a:t>“Save and Submit”</a:t>
                      </a:r>
                    </a:p>
                    <a:p>
                      <a:pPr marL="742950" lvl="1" indent="-285750">
                        <a:buFont typeface="Arial" panose="020B0604020202020204" pitchFamily="34" charset="0"/>
                        <a:buChar char="•"/>
                      </a:pPr>
                      <a:endParaRPr lang="en-SG" sz="1600" b="1" dirty="0">
                        <a:solidFill>
                          <a:srgbClr val="FF0000"/>
                        </a:solidFill>
                        <a:latin typeface="+mj-lt"/>
                      </a:endParaRPr>
                    </a:p>
                  </a:txBody>
                  <a:tcPr>
                    <a:solidFill>
                      <a:schemeClr val="bg2">
                        <a:lumMod val="90000"/>
                      </a:schemeClr>
                    </a:solidFill>
                  </a:tcPr>
                </a:tc>
                <a:extLst>
                  <a:ext uri="{0D108BD9-81ED-4DB2-BD59-A6C34878D82A}">
                    <a16:rowId xmlns:a16="http://schemas.microsoft.com/office/drawing/2014/main" val="1922003361"/>
                  </a:ext>
                </a:extLst>
              </a:tr>
              <a:tr h="911100">
                <a:tc>
                  <a:txBody>
                    <a:bodyPr/>
                    <a:lstStyle/>
                    <a:p>
                      <a:r>
                        <a:rPr lang="en-SG" sz="1600" b="1" dirty="0">
                          <a:latin typeface="+mj-lt"/>
                        </a:rPr>
                        <a:t>Always lookout for announcements</a:t>
                      </a:r>
                    </a:p>
                    <a:p>
                      <a:pPr marL="285750" indent="-285750">
                        <a:buFont typeface="Arial" panose="020B0604020202020204" pitchFamily="34" charset="0"/>
                        <a:buChar char="•"/>
                      </a:pPr>
                      <a:r>
                        <a:rPr lang="en-SG" sz="1600" b="1" dirty="0">
                          <a:latin typeface="+mj-lt"/>
                        </a:rPr>
                        <a:t>Do keep abreast of announcements in MEL</a:t>
                      </a:r>
                    </a:p>
                  </a:txBody>
                  <a:tcPr/>
                </a:tc>
                <a:extLst>
                  <a:ext uri="{0D108BD9-81ED-4DB2-BD59-A6C34878D82A}">
                    <a16:rowId xmlns:a16="http://schemas.microsoft.com/office/drawing/2014/main" val="2369202276"/>
                  </a:ext>
                </a:extLst>
              </a:tr>
            </a:tbl>
          </a:graphicData>
        </a:graphic>
      </p:graphicFrame>
      <p:pic>
        <p:nvPicPr>
          <p:cNvPr id="6" name="Picture 5">
            <a:extLst>
              <a:ext uri="{FF2B5EF4-FFF2-40B4-BE49-F238E27FC236}">
                <a16:creationId xmlns:a16="http://schemas.microsoft.com/office/drawing/2014/main" id="{47DD621B-4168-4B27-9576-EF8055725ED7}"/>
              </a:ext>
            </a:extLst>
          </p:cNvPr>
          <p:cNvPicPr>
            <a:picLocks noChangeAspect="1"/>
          </p:cNvPicPr>
          <p:nvPr/>
        </p:nvPicPr>
        <p:blipFill>
          <a:blip r:embed="rId3"/>
          <a:stretch>
            <a:fillRect/>
          </a:stretch>
        </p:blipFill>
        <p:spPr>
          <a:xfrm>
            <a:off x="5467547" y="1918696"/>
            <a:ext cx="3619598" cy="1943153"/>
          </a:xfrm>
          <a:prstGeom prst="rect">
            <a:avLst/>
          </a:prstGeom>
        </p:spPr>
      </p:pic>
    </p:spTree>
    <p:extLst>
      <p:ext uri="{BB962C8B-B14F-4D97-AF65-F5344CB8AC3E}">
        <p14:creationId xmlns:p14="http://schemas.microsoft.com/office/powerpoint/2010/main" val="1801840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Holistic Security</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5</a:t>
            </a:fld>
            <a:endParaRPr lang="en-US"/>
          </a:p>
        </p:txBody>
      </p:sp>
      <p:sp>
        <p:nvSpPr>
          <p:cNvPr id="10" name="Content Placeholder 9"/>
          <p:cNvSpPr>
            <a:spLocks noGrp="1"/>
          </p:cNvSpPr>
          <p:nvPr>
            <p:ph sz="quarter" idx="1"/>
          </p:nvPr>
        </p:nvSpPr>
        <p:spPr>
          <a:xfrm>
            <a:off x="167833" y="1600200"/>
            <a:ext cx="2224132" cy="4625236"/>
          </a:xfrm>
        </p:spPr>
        <p:txBody>
          <a:bodyPr anchor="ctr">
            <a:normAutofit/>
          </a:bodyPr>
          <a:lstStyle/>
          <a:p>
            <a:pPr marL="0" indent="0">
              <a:buNone/>
            </a:pPr>
            <a:r>
              <a:rPr lang="en-US"/>
              <a:t>The need is for secure applications running on secure hosts (systems) in secure networks. </a:t>
            </a:r>
          </a:p>
        </p:txBody>
      </p:sp>
      <p:pic>
        <p:nvPicPr>
          <p:cNvPr id="9" name="Picture 8"/>
          <p:cNvPicPr>
            <a:picLocks noChangeAspect="1"/>
          </p:cNvPicPr>
          <p:nvPr/>
        </p:nvPicPr>
        <p:blipFill rotWithShape="1">
          <a:blip r:embed="rId2"/>
          <a:srcRect t="9596"/>
          <a:stretch/>
        </p:blipFill>
        <p:spPr>
          <a:xfrm>
            <a:off x="2391965" y="1589567"/>
            <a:ext cx="6592833" cy="4766153"/>
          </a:xfrm>
          <a:prstGeom prst="rect">
            <a:avLst/>
          </a:prstGeom>
        </p:spPr>
      </p:pic>
      <p:sp>
        <p:nvSpPr>
          <p:cNvPr id="11" name="Rectangle 10"/>
          <p:cNvSpPr/>
          <p:nvPr/>
        </p:nvSpPr>
        <p:spPr>
          <a:xfrm>
            <a:off x="5761973" y="5784161"/>
            <a:ext cx="3382027" cy="461665"/>
          </a:xfrm>
          <a:prstGeom prst="rect">
            <a:avLst/>
          </a:prstGeom>
        </p:spPr>
        <p:txBody>
          <a:bodyPr wrap="square">
            <a:spAutoFit/>
          </a:bodyPr>
          <a:lstStyle/>
          <a:p>
            <a:r>
              <a:rPr lang="pt-BR" sz="1200"/>
              <a:t>Source: Official (ISC)</a:t>
            </a:r>
            <a:r>
              <a:rPr lang="pt-BR" sz="1200" baseline="30000"/>
              <a:t>2 </a:t>
            </a:r>
            <a:r>
              <a:rPr lang="pt-BR" sz="1200"/>
              <a:t>Guide To The CSSLP CBK - Second Edition – by Mano Paul</a:t>
            </a:r>
          </a:p>
        </p:txBody>
      </p:sp>
    </p:spTree>
    <p:extLst>
      <p:ext uri="{BB962C8B-B14F-4D97-AF65-F5344CB8AC3E}">
        <p14:creationId xmlns:p14="http://schemas.microsoft.com/office/powerpoint/2010/main" val="2390129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Holistic Security</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6</a:t>
            </a:fld>
            <a:endParaRPr lang="en-US"/>
          </a:p>
        </p:txBody>
      </p:sp>
      <p:sp>
        <p:nvSpPr>
          <p:cNvPr id="6" name="Content Placeholder 5"/>
          <p:cNvSpPr>
            <a:spLocks noGrp="1"/>
          </p:cNvSpPr>
          <p:nvPr>
            <p:ph sz="quarter" idx="1"/>
          </p:nvPr>
        </p:nvSpPr>
        <p:spPr>
          <a:xfrm>
            <a:off x="612648" y="1600201"/>
            <a:ext cx="8153400" cy="3725944"/>
          </a:xfrm>
        </p:spPr>
        <p:txBody>
          <a:bodyPr>
            <a:normAutofit fontScale="77500" lnSpcReduction="20000"/>
          </a:bodyPr>
          <a:lstStyle/>
          <a:p>
            <a:r>
              <a:rPr lang="en-US" dirty="0"/>
              <a:t>For example:</a:t>
            </a:r>
          </a:p>
          <a:p>
            <a:pPr lvl="1"/>
            <a:r>
              <a:rPr lang="en-US" dirty="0"/>
              <a:t>A Structured Query Language (SQL) injection vulnerability in the application can allow an attacker to be able to compromise the database server (host) and from the host, launch exploits that impact the entire network. </a:t>
            </a:r>
          </a:p>
          <a:p>
            <a:pPr lvl="1"/>
            <a:r>
              <a:rPr lang="en-US" dirty="0"/>
              <a:t>Similarly an open port on the network can lead to the discovery and exploitation of unpatched host systems and vulnerabilities in applications. </a:t>
            </a:r>
          </a:p>
          <a:p>
            <a:r>
              <a:rPr lang="en-US" dirty="0"/>
              <a:t>Secure software is characterized by the securing of applications, hosts and networks holistically, so there is no weak link.</a:t>
            </a:r>
          </a:p>
          <a:p>
            <a:r>
              <a:rPr lang="en-US" dirty="0"/>
              <a:t>In this module we focus on securing the applications.</a:t>
            </a:r>
          </a:p>
          <a:p>
            <a:endParaRPr lang="en-US" dirty="0"/>
          </a:p>
        </p:txBody>
      </p:sp>
      <p:sp>
        <p:nvSpPr>
          <p:cNvPr id="7" name="TextBox 6">
            <a:extLst>
              <a:ext uri="{FF2B5EF4-FFF2-40B4-BE49-F238E27FC236}">
                <a16:creationId xmlns:a16="http://schemas.microsoft.com/office/drawing/2014/main" id="{F8E3E932-267F-4DA6-A13B-A8120A5E018C}"/>
              </a:ext>
            </a:extLst>
          </p:cNvPr>
          <p:cNvSpPr txBox="1"/>
          <p:nvPr/>
        </p:nvSpPr>
        <p:spPr>
          <a:xfrm>
            <a:off x="2960016" y="4893123"/>
            <a:ext cx="3157980" cy="1200329"/>
          </a:xfrm>
          <a:prstGeom prst="rect">
            <a:avLst/>
          </a:prstGeom>
          <a:solidFill>
            <a:schemeClr val="accent6">
              <a:lumMod val="40000"/>
              <a:lumOff val="60000"/>
            </a:schemeClr>
          </a:solidFill>
          <a:ln w="12700">
            <a:solidFill>
              <a:schemeClr val="tx1"/>
            </a:solidFill>
          </a:ln>
        </p:spPr>
        <p:txBody>
          <a:bodyPr wrap="square" rtlCol="0">
            <a:spAutoFit/>
          </a:bodyPr>
          <a:lstStyle/>
          <a:p>
            <a:pPr algn="ctr"/>
            <a:r>
              <a:rPr lang="en-SG" dirty="0"/>
              <a:t>Read Holistic Security</a:t>
            </a:r>
          </a:p>
          <a:p>
            <a:pPr algn="ctr"/>
            <a:endParaRPr lang="en-SG" dirty="0"/>
          </a:p>
          <a:p>
            <a:pPr algn="ctr"/>
            <a:endParaRPr lang="en-SG" dirty="0"/>
          </a:p>
          <a:p>
            <a:pPr algn="ctr"/>
            <a:endParaRPr lang="en-SG" dirty="0"/>
          </a:p>
        </p:txBody>
      </p:sp>
      <p:graphicFrame>
        <p:nvGraphicFramePr>
          <p:cNvPr id="2" name="Object 1">
            <a:extLst>
              <a:ext uri="{FF2B5EF4-FFF2-40B4-BE49-F238E27FC236}">
                <a16:creationId xmlns:a16="http://schemas.microsoft.com/office/drawing/2014/main" id="{49FF468A-A543-4E86-86D8-82F060756B68}"/>
              </a:ext>
            </a:extLst>
          </p:cNvPr>
          <p:cNvGraphicFramePr>
            <a:graphicFrameLocks noChangeAspect="1"/>
          </p:cNvGraphicFramePr>
          <p:nvPr>
            <p:extLst>
              <p:ext uri="{D42A27DB-BD31-4B8C-83A1-F6EECF244321}">
                <p14:modId xmlns:p14="http://schemas.microsoft.com/office/powerpoint/2010/main" val="10170382"/>
              </p:ext>
            </p:extLst>
          </p:nvPr>
        </p:nvGraphicFramePr>
        <p:xfrm>
          <a:off x="4300538" y="5257800"/>
          <a:ext cx="542925" cy="1131888"/>
        </p:xfrm>
        <a:graphic>
          <a:graphicData uri="http://schemas.openxmlformats.org/presentationml/2006/ole">
            <mc:AlternateContent xmlns:mc="http://schemas.openxmlformats.org/markup-compatibility/2006">
              <mc:Choice xmlns:v="urn:schemas-microsoft-com:vml" Requires="v">
                <p:oleObj spid="_x0000_s1063" name="Acrobat Document" showAsIcon="1" r:id="rId3" imgW="380880" imgH="792360" progId="AcroExch.Document.DC">
                  <p:embed/>
                </p:oleObj>
              </mc:Choice>
              <mc:Fallback>
                <p:oleObj name="Acrobat Document" showAsIcon="1" r:id="rId3" imgW="380880" imgH="792360" progId="AcroExch.Document.DC">
                  <p:embed/>
                  <p:pic>
                    <p:nvPicPr>
                      <p:cNvPr id="0" name=""/>
                      <p:cNvPicPr/>
                      <p:nvPr/>
                    </p:nvPicPr>
                    <p:blipFill>
                      <a:blip r:embed="rId4"/>
                      <a:stretch>
                        <a:fillRect/>
                      </a:stretch>
                    </p:blipFill>
                    <p:spPr>
                      <a:xfrm>
                        <a:off x="4300538" y="5257800"/>
                        <a:ext cx="542925" cy="1131888"/>
                      </a:xfrm>
                      <a:prstGeom prst="rect">
                        <a:avLst/>
                      </a:prstGeom>
                    </p:spPr>
                  </p:pic>
                </p:oleObj>
              </mc:Fallback>
            </mc:AlternateContent>
          </a:graphicData>
        </a:graphic>
      </p:graphicFrame>
    </p:spTree>
    <p:extLst>
      <p:ext uri="{BB962C8B-B14F-4D97-AF65-F5344CB8AC3E}">
        <p14:creationId xmlns:p14="http://schemas.microsoft.com/office/powerpoint/2010/main" val="36213296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Secure Software Implementation Challenges</a:t>
            </a:r>
          </a:p>
        </p:txBody>
      </p:sp>
      <p:sp>
        <p:nvSpPr>
          <p:cNvPr id="20" name="Footer Placeholder 2"/>
          <p:cNvSpPr>
            <a:spLocks noGrp="1"/>
          </p:cNvSpPr>
          <p:nvPr>
            <p:ph type="ftr" sz="quarter" idx="11"/>
          </p:nvPr>
        </p:nvSpPr>
        <p:spPr/>
        <p:txBody>
          <a:bodyPr>
            <a:normAutofit/>
          </a:bodyPr>
          <a:lstStyle/>
          <a:p>
            <a:r>
              <a:rPr lang="en-US" dirty="0" smtClean="0">
                <a:solidFill>
                  <a:schemeClr val="tx1"/>
                </a:solidFill>
              </a:rPr>
              <a:t>School of ICT - CSF - Apr ‘20 – SSD: Secure Software Concepts</a:t>
            </a:r>
            <a:endParaRPr lang="en-US" dirty="0">
              <a:solidFill>
                <a:schemeClr val="tx1"/>
              </a:solidFill>
            </a:endParaRPr>
          </a:p>
        </p:txBody>
      </p:sp>
      <p:sp>
        <p:nvSpPr>
          <p:cNvPr id="5" name="Slide Number Placeholder 4"/>
          <p:cNvSpPr>
            <a:spLocks noGrp="1"/>
          </p:cNvSpPr>
          <p:nvPr>
            <p:ph type="sldNum" sz="quarter" idx="12"/>
          </p:nvPr>
        </p:nvSpPr>
        <p:spPr/>
        <p:txBody>
          <a:bodyPr>
            <a:normAutofit fontScale="85000" lnSpcReduction="20000"/>
          </a:bodyPr>
          <a:lstStyle/>
          <a:p>
            <a:fld id="{6E2D2B3B-882E-40F3-A32F-6DD516915044}" type="slidenum">
              <a:rPr lang="en-US" smtClean="0"/>
              <a:pPr/>
              <a:t>7</a:t>
            </a:fld>
            <a:endParaRPr lang="en-US"/>
          </a:p>
        </p:txBody>
      </p:sp>
      <p:sp>
        <p:nvSpPr>
          <p:cNvPr id="3" name="Content Placeholder 2"/>
          <p:cNvSpPr>
            <a:spLocks noGrp="1"/>
          </p:cNvSpPr>
          <p:nvPr>
            <p:ph sz="quarter" idx="4294967295"/>
          </p:nvPr>
        </p:nvSpPr>
        <p:spPr>
          <a:xfrm>
            <a:off x="609600" y="1752600"/>
            <a:ext cx="8325678" cy="4419600"/>
          </a:xfrm>
        </p:spPr>
        <p:txBody>
          <a:bodyPr>
            <a:normAutofit/>
          </a:bodyPr>
          <a:lstStyle/>
          <a:p>
            <a:r>
              <a:rPr lang="en-US"/>
              <a:t>Iron Triangle Constraints</a:t>
            </a:r>
          </a:p>
          <a:p>
            <a:pPr lvl="1"/>
            <a:r>
              <a:rPr lang="en-US"/>
              <a:t>Scope </a:t>
            </a:r>
          </a:p>
          <a:p>
            <a:pPr lvl="1"/>
            <a:r>
              <a:rPr lang="en-US"/>
              <a:t>Schedule </a:t>
            </a:r>
          </a:p>
          <a:p>
            <a:pPr lvl="1"/>
            <a:r>
              <a:rPr lang="en-US"/>
              <a:t>Cost</a:t>
            </a:r>
          </a:p>
          <a:p>
            <a:r>
              <a:rPr lang="en-US"/>
              <a:t>Security as an afterthought</a:t>
            </a:r>
          </a:p>
          <a:p>
            <a:r>
              <a:rPr lang="en-US"/>
              <a:t>Security vs. Usability</a:t>
            </a:r>
          </a:p>
        </p:txBody>
      </p:sp>
      <p:pic>
        <p:nvPicPr>
          <p:cNvPr id="4" name="Picture 3"/>
          <p:cNvPicPr>
            <a:picLocks noChangeAspect="1"/>
          </p:cNvPicPr>
          <p:nvPr/>
        </p:nvPicPr>
        <p:blipFill>
          <a:blip r:embed="rId2"/>
          <a:stretch>
            <a:fillRect/>
          </a:stretch>
        </p:blipFill>
        <p:spPr>
          <a:xfrm>
            <a:off x="5194050" y="1906313"/>
            <a:ext cx="3568950" cy="1832800"/>
          </a:xfrm>
          <a:prstGeom prst="rect">
            <a:avLst/>
          </a:prstGeom>
        </p:spPr>
      </p:pic>
    </p:spTree>
    <p:extLst>
      <p:ext uri="{BB962C8B-B14F-4D97-AF65-F5344CB8AC3E}">
        <p14:creationId xmlns:p14="http://schemas.microsoft.com/office/powerpoint/2010/main" val="1968959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a:t>Iron Triangle Constraints</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8</a:t>
            </a:fld>
            <a:endParaRPr lang="en-US"/>
          </a:p>
        </p:txBody>
      </p:sp>
      <p:sp>
        <p:nvSpPr>
          <p:cNvPr id="6" name="Content Placeholder 5"/>
          <p:cNvSpPr>
            <a:spLocks noGrp="1"/>
          </p:cNvSpPr>
          <p:nvPr>
            <p:ph sz="quarter" idx="1"/>
          </p:nvPr>
        </p:nvSpPr>
        <p:spPr/>
        <p:txBody>
          <a:bodyPr/>
          <a:lstStyle/>
          <a:p>
            <a:r>
              <a:rPr lang="en-US"/>
              <a:t>If the software development project’s scope, schedule (time), and budget are very rigidly defined (as is often the case), it gives little to no room to incorporate even the basic, let alone additional security requirements into the software and unfortunately what is typically overlooked are elements of software security.</a:t>
            </a:r>
          </a:p>
        </p:txBody>
      </p:sp>
    </p:spTree>
    <p:extLst>
      <p:ext uri="{BB962C8B-B14F-4D97-AF65-F5344CB8AC3E}">
        <p14:creationId xmlns:p14="http://schemas.microsoft.com/office/powerpoint/2010/main" val="2590161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Security as an afterthought</a:t>
            </a:r>
          </a:p>
        </p:txBody>
      </p:sp>
      <p:sp>
        <p:nvSpPr>
          <p:cNvPr id="3" name="Footer Placeholder 2"/>
          <p:cNvSpPr>
            <a:spLocks noGrp="1"/>
          </p:cNvSpPr>
          <p:nvPr>
            <p:ph type="ftr" sz="quarter" idx="11"/>
          </p:nvPr>
        </p:nvSpPr>
        <p:spPr/>
        <p:txBody>
          <a:bodyPr/>
          <a:lstStyle/>
          <a:p>
            <a:r>
              <a:rPr lang="en-US" dirty="0" smtClean="0"/>
              <a:t>School of ICT - CSF - Apr ‘20 – SSD: Secure Software Concepts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9</a:t>
            </a:fld>
            <a:endParaRPr lang="en-US"/>
          </a:p>
        </p:txBody>
      </p:sp>
      <p:sp>
        <p:nvSpPr>
          <p:cNvPr id="5" name="Content Placeholder 4"/>
          <p:cNvSpPr>
            <a:spLocks noGrp="1"/>
          </p:cNvSpPr>
          <p:nvPr>
            <p:ph sz="quarter" idx="1"/>
          </p:nvPr>
        </p:nvSpPr>
        <p:spPr>
          <a:xfrm>
            <a:off x="612648" y="1600200"/>
            <a:ext cx="8153400" cy="1749287"/>
          </a:xfrm>
        </p:spPr>
        <p:txBody>
          <a:bodyPr>
            <a:normAutofit fontScale="77500" lnSpcReduction="20000"/>
          </a:bodyPr>
          <a:lstStyle/>
          <a:p>
            <a:r>
              <a:rPr lang="en-US"/>
              <a:t>It is important that secure features are built into the software, instead of being added on at a later stage, since it has been proven that the cost to fix insecure software earlier in the software development life cycle (SDLC) is insignificant when compared to having the same issue addressed at a later stage of the SDLC.</a:t>
            </a:r>
          </a:p>
        </p:txBody>
      </p:sp>
      <p:pic>
        <p:nvPicPr>
          <p:cNvPr id="6" name="Picture 5"/>
          <p:cNvPicPr>
            <a:picLocks noChangeAspect="1"/>
          </p:cNvPicPr>
          <p:nvPr/>
        </p:nvPicPr>
        <p:blipFill>
          <a:blip r:embed="rId2"/>
          <a:stretch>
            <a:fillRect/>
          </a:stretch>
        </p:blipFill>
        <p:spPr>
          <a:xfrm>
            <a:off x="2483437" y="3249958"/>
            <a:ext cx="4411822" cy="3041511"/>
          </a:xfrm>
          <a:prstGeom prst="rect">
            <a:avLst/>
          </a:prstGeom>
        </p:spPr>
      </p:pic>
    </p:spTree>
    <p:extLst>
      <p:ext uri="{BB962C8B-B14F-4D97-AF65-F5344CB8AC3E}">
        <p14:creationId xmlns:p14="http://schemas.microsoft.com/office/powerpoint/2010/main" val="1211846844"/>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9D8691FBD553D4397DC532467BB7172" ma:contentTypeVersion="4" ma:contentTypeDescription="Create a new document." ma:contentTypeScope="" ma:versionID="6c1d1c0d8754d4d99f1134fce02d5bde">
  <xsd:schema xmlns:xsd="http://www.w3.org/2001/XMLSchema" xmlns:xs="http://www.w3.org/2001/XMLSchema" xmlns:p="http://schemas.microsoft.com/office/2006/metadata/properties" xmlns:ns2="43117702-bae0-4bfd-9f83-e766ad67c2e6" xmlns:ns3="13f4a771-0e35-408f-bbbe-dc8f15eaef0c" targetNamespace="http://schemas.microsoft.com/office/2006/metadata/properties" ma:root="true" ma:fieldsID="0cf89758f62bfaef7348da8ac3f7840c" ns2:_="" ns3:_="">
    <xsd:import namespace="43117702-bae0-4bfd-9f83-e766ad67c2e6"/>
    <xsd:import namespace="13f4a771-0e35-408f-bbbe-dc8f15eaef0c"/>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3117702-bae0-4bfd-9f83-e766ad67c2e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3f4a771-0e35-408f-bbbe-dc8f15eaef0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DCDB432-78AF-4265-89AB-3EAD085C5499}">
  <ds:schemaRefs>
    <ds:schemaRef ds:uri="http://schemas.microsoft.com/sharepoint/v3/contenttype/forms"/>
  </ds:schemaRefs>
</ds:datastoreItem>
</file>

<file path=customXml/itemProps2.xml><?xml version="1.0" encoding="utf-8"?>
<ds:datastoreItem xmlns:ds="http://schemas.openxmlformats.org/officeDocument/2006/customXml" ds:itemID="{65F23E17-1FCD-4254-A030-A850581BD77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3117702-bae0-4bfd-9f83-e766ad67c2e6"/>
    <ds:schemaRef ds:uri="13f4a771-0e35-408f-bbbe-dc8f15eaef0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DEB796-3F5B-45EC-9976-1B34C77F1CC4}">
  <ds:schemaRefs>
    <ds:schemaRef ds:uri="43117702-bae0-4bfd-9f83-e766ad67c2e6"/>
    <ds:schemaRef ds:uri="http://schemas.microsoft.com/office/2006/metadata/properties"/>
    <ds:schemaRef ds:uri="http://purl.org/dc/dcmitype/"/>
    <ds:schemaRef ds:uri="http://purl.org/dc/elements/1.1/"/>
    <ds:schemaRef ds:uri="13f4a771-0e35-408f-bbbe-dc8f15eaef0c"/>
    <ds:schemaRef ds:uri="http://schemas.microsoft.com/office/infopath/2007/PartnerControls"/>
    <ds:schemaRef ds:uri="http://schemas.microsoft.com/office/2006/documentManagement/types"/>
    <ds:schemaRef ds:uri="http://purl.org/dc/term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478</TotalTime>
  <Words>1486</Words>
  <Application>Microsoft Office PowerPoint</Application>
  <PresentationFormat>On-screen Show (4:3)</PresentationFormat>
  <Paragraphs>171</Paragraphs>
  <Slides>16</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16</vt:i4>
      </vt:variant>
    </vt:vector>
  </HeadingPairs>
  <TitlesOfParts>
    <vt:vector size="24" baseType="lpstr">
      <vt:lpstr>Arial</vt:lpstr>
      <vt:lpstr>Calibri</vt:lpstr>
      <vt:lpstr>Times New Roman</vt:lpstr>
      <vt:lpstr>Wingdings</vt:lpstr>
      <vt:lpstr>Wingdings 2</vt:lpstr>
      <vt:lpstr>Median</vt:lpstr>
      <vt:lpstr>Adobe Acrobat Document</vt:lpstr>
      <vt:lpstr>Acrobat Document</vt:lpstr>
      <vt:lpstr>SECURE SOFTWARE DEVELOPMENT  (SSD)</vt:lpstr>
      <vt:lpstr>Contents</vt:lpstr>
      <vt:lpstr>Remote Learning Instructions</vt:lpstr>
      <vt:lpstr>Important Details </vt:lpstr>
      <vt:lpstr>Holistic Security</vt:lpstr>
      <vt:lpstr>Holistic Security</vt:lpstr>
      <vt:lpstr>Secure Software Implementation Challenges</vt:lpstr>
      <vt:lpstr>Iron Triangle Constraints</vt:lpstr>
      <vt:lpstr>Security as an afterthought</vt:lpstr>
      <vt:lpstr>Security vs. Usability</vt:lpstr>
      <vt:lpstr>Introduction to Razor Pages</vt:lpstr>
      <vt:lpstr>Open-Ended Question</vt:lpstr>
      <vt:lpstr>Mission 2.1: Secure Software Concepts (CIA-AAAA-NP)</vt:lpstr>
      <vt:lpstr>Mission 3.3: Your First Razor Pages Application (Individual)</vt:lpstr>
      <vt:lpstr>Mission 3.3: Your First Razor Pages Application (Individual) – Con’t</vt:lpstr>
      <vt:lpstr>Reflections - Individual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SECURE SOFTWARE DEVELOPMENT  (SSD)</dc:title>
  <dc:creator>Omar Mohamed Saifulamri</dc:creator>
  <cp:lastModifiedBy>Omar Mohamed Saifulamri</cp:lastModifiedBy>
  <cp:revision>83</cp:revision>
  <dcterms:modified xsi:type="dcterms:W3CDTF">2020-04-30T08:05:52Z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0x010100B9D8691FBD553D4397DC532467BB7172</vt:lpwstr>
  </property>
  <property fmtid="{D5CDD505-2E9C-101B-9397-08002B2CF9AE}" pid="3" name="MSIP_Label_84f81056-721b-4b22-8334-0449c6cc893e_Enabled">
    <vt:lpwstr>True</vt:lpwstr>
  </property>
  <property fmtid="{D5CDD505-2E9C-101B-9397-08002B2CF9AE}" pid="4" name="MSIP_Label_84f81056-721b-4b22-8334-0449c6cc893e_SiteId">
    <vt:lpwstr>cba9e115-3016-4462-a1ab-a565cba0cdf1</vt:lpwstr>
  </property>
  <property fmtid="{D5CDD505-2E9C-101B-9397-08002B2CF9AE}" pid="5" name="MSIP_Label_84f81056-721b-4b22-8334-0449c6cc893e_Owner">
    <vt:lpwstr>oms5@np.edu.sg</vt:lpwstr>
  </property>
  <property fmtid="{D5CDD505-2E9C-101B-9397-08002B2CF9AE}" pid="6" name="MSIP_Label_84f81056-721b-4b22-8334-0449c6cc893e_SetDate">
    <vt:lpwstr>2020-04-18T04:37:02.3438075Z</vt:lpwstr>
  </property>
  <property fmtid="{D5CDD505-2E9C-101B-9397-08002B2CF9AE}" pid="7" name="MSIP_Label_84f81056-721b-4b22-8334-0449c6cc893e_Name">
    <vt:lpwstr>Official (Closed)</vt:lpwstr>
  </property>
  <property fmtid="{D5CDD505-2E9C-101B-9397-08002B2CF9AE}" pid="8" name="MSIP_Label_84f81056-721b-4b22-8334-0449c6cc893e_Application">
    <vt:lpwstr>Microsoft Azure Information Protection</vt:lpwstr>
  </property>
  <property fmtid="{D5CDD505-2E9C-101B-9397-08002B2CF9AE}" pid="9" name="MSIP_Label_84f81056-721b-4b22-8334-0449c6cc893e_ActionId">
    <vt:lpwstr>8c5c6b3a-1261-4ab6-9520-b652e3df4f28</vt:lpwstr>
  </property>
  <property fmtid="{D5CDD505-2E9C-101B-9397-08002B2CF9AE}" pid="10" name="MSIP_Label_84f81056-721b-4b22-8334-0449c6cc893e_Extended_MSFT_Method">
    <vt:lpwstr>Automatic</vt:lpwstr>
  </property>
  <property fmtid="{D5CDD505-2E9C-101B-9397-08002B2CF9AE}" pid="11" name="MSIP_Label_30286cb9-b49f-4646-87a5-340028348160_Enabled">
    <vt:lpwstr>True</vt:lpwstr>
  </property>
  <property fmtid="{D5CDD505-2E9C-101B-9397-08002B2CF9AE}" pid="12" name="MSIP_Label_30286cb9-b49f-4646-87a5-340028348160_SiteId">
    <vt:lpwstr>cba9e115-3016-4462-a1ab-a565cba0cdf1</vt:lpwstr>
  </property>
  <property fmtid="{D5CDD505-2E9C-101B-9397-08002B2CF9AE}" pid="13" name="MSIP_Label_30286cb9-b49f-4646-87a5-340028348160_Owner">
    <vt:lpwstr>oms5@np.edu.sg</vt:lpwstr>
  </property>
  <property fmtid="{D5CDD505-2E9C-101B-9397-08002B2CF9AE}" pid="14" name="MSIP_Label_30286cb9-b49f-4646-87a5-340028348160_SetDate">
    <vt:lpwstr>2020-04-18T04:37:02.3438075Z</vt:lpwstr>
  </property>
  <property fmtid="{D5CDD505-2E9C-101B-9397-08002B2CF9AE}" pid="15" name="MSIP_Label_30286cb9-b49f-4646-87a5-340028348160_Name">
    <vt:lpwstr>Non Sensitive</vt:lpwstr>
  </property>
  <property fmtid="{D5CDD505-2E9C-101B-9397-08002B2CF9AE}" pid="16" name="MSIP_Label_30286cb9-b49f-4646-87a5-340028348160_Application">
    <vt:lpwstr>Microsoft Azure Information Protection</vt:lpwstr>
  </property>
  <property fmtid="{D5CDD505-2E9C-101B-9397-08002B2CF9AE}" pid="17" name="MSIP_Label_30286cb9-b49f-4646-87a5-340028348160_ActionId">
    <vt:lpwstr>8c5c6b3a-1261-4ab6-9520-b652e3df4f28</vt:lpwstr>
  </property>
  <property fmtid="{D5CDD505-2E9C-101B-9397-08002B2CF9AE}" pid="18" name="MSIP_Label_30286cb9-b49f-4646-87a5-340028348160_Parent">
    <vt:lpwstr>84f81056-721b-4b22-8334-0449c6cc893e</vt:lpwstr>
  </property>
  <property fmtid="{D5CDD505-2E9C-101B-9397-08002B2CF9AE}" pid="19" name="MSIP_Label_30286cb9-b49f-4646-87a5-340028348160_Extended_MSFT_Method">
    <vt:lpwstr>Automatic</vt:lpwstr>
  </property>
  <property fmtid="{D5CDD505-2E9C-101B-9397-08002B2CF9AE}" pid="20" name="Sensitivity">
    <vt:lpwstr>Official (Closed) Non Sensitive</vt:lpwstr>
  </property>
</Properties>
</file>

<file path=docProps/thumbnail.jpeg>
</file>